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0" r:id="rId3"/>
    <p:sldId id="270" r:id="rId4"/>
    <p:sldId id="271" r:id="rId5"/>
    <p:sldId id="276" r:id="rId6"/>
    <p:sldId id="277" r:id="rId7"/>
    <p:sldId id="275" r:id="rId8"/>
    <p:sldId id="272" r:id="rId9"/>
    <p:sldId id="259" r:id="rId10"/>
    <p:sldId id="279" r:id="rId11"/>
    <p:sldId id="258" r:id="rId12"/>
    <p:sldId id="264" r:id="rId13"/>
    <p:sldId id="269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73B"/>
    <a:srgbClr val="F8FAFF"/>
    <a:srgbClr val="EDFFFA"/>
    <a:srgbClr val="3095BC"/>
    <a:srgbClr val="4F8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671"/>
  </p:normalViewPr>
  <p:slideViewPr>
    <p:cSldViewPr snapToGrid="0" snapToObjects="1">
      <p:cViewPr>
        <p:scale>
          <a:sx n="91" d="100"/>
          <a:sy n="91" d="100"/>
        </p:scale>
        <p:origin x="15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On-Street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pPr>
                      <a:defRPr/>
                    </a:pPr>
                    <a:fld id="{2B27A2A4-1A5C-9F4B-90AD-5519595D488C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F0C-2C47-B26C-BAD747A7AF0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/>
                    </a:pPr>
                    <a:fld id="{1C6EC8BF-0680-6442-8BFD-248E42AA0236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0C-2C47-B26C-BAD747A7AF0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/>
                    </a:pPr>
                    <a:fld id="{4E714C72-D69E-6C43-BC99-F8AF37555E22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F0C-2C47-B26C-BAD747A7AF0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>
                      <a:defRPr/>
                    </a:pPr>
                    <a:fld id="{83F1F439-830C-BB46-B10A-E05561C2E858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0C-2C47-B26C-BAD747A7AF0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/>
                    </a:pPr>
                    <a:fld id="{FAA4EACF-E9B9-C64D-9EF2-8B38A5AA5A9B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F0C-2C47-B26C-BAD747A7AF0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/>
                    </a:pPr>
                    <a:fld id="{89074A55-8ACF-5643-80B8-83C6AF898F3E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F0C-2C47-B26C-BAD747A7AF0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pPr>
                      <a:defRPr/>
                    </a:pPr>
                    <a:fld id="{7547CF1A-5700-1948-8ADF-FD3C334CF0DF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F0C-2C47-B26C-BAD747A7AF09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pPr>
                      <a:defRPr/>
                    </a:pPr>
                    <a:fld id="{675366F0-3E92-CB43-AA26-9B555857BC9F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F0C-2C47-B26C-BAD747A7AF09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pPr>
                      <a:defRPr/>
                    </a:pPr>
                    <a:fld id="{081A4F4E-D962-5D49-9EA9-729EB0E1783C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F0C-2C47-B26C-BAD747A7AF09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pPr>
                      <a:defRPr/>
                    </a:pPr>
                    <a:fld id="{F947FEF1-3D8C-A14F-907C-92F2E785F0D9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F0C-2C47-B26C-BAD747A7AF0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Berlin</c:v>
                </c:pt>
                <c:pt idx="1">
                  <c:v>Bremen</c:v>
                </c:pt>
                <c:pt idx="2">
                  <c:v>Köln</c:v>
                </c:pt>
                <c:pt idx="3">
                  <c:v>Dortmund</c:v>
                </c:pt>
                <c:pt idx="4">
                  <c:v>Düsseldorf</c:v>
                </c:pt>
                <c:pt idx="5">
                  <c:v>Essen</c:v>
                </c:pt>
                <c:pt idx="6">
                  <c:v>Frankfurt</c:v>
                </c:pt>
                <c:pt idx="7">
                  <c:v>Hamburg</c:v>
                </c:pt>
                <c:pt idx="8">
                  <c:v>München</c:v>
                </c:pt>
                <c:pt idx="9">
                  <c:v>Stuttgart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7</c:v>
                </c:pt>
                <c:pt idx="2">
                  <c:v>9</c:v>
                </c:pt>
                <c:pt idx="3">
                  <c:v>8</c:v>
                </c:pt>
                <c:pt idx="4">
                  <c:v>9</c:v>
                </c:pt>
                <c:pt idx="5">
                  <c:v>8</c:v>
                </c:pt>
                <c:pt idx="6">
                  <c:v>10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F0C-2C47-B26C-BAD747A7AF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Off-Street</c:v>
                </c:pt>
              </c:strCache>
            </c:strRef>
          </c:tx>
          <c:spPr>
            <a:solidFill>
              <a:srgbClr val="0F283E"/>
            </a:solidFill>
            <a:ln>
              <a:solidFill>
                <a:srgbClr val="0F283E"/>
              </a:solidFill>
            </a:ln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pPr>
                      <a:defRPr/>
                    </a:pPr>
                    <a:fld id="{0B049F4C-D3C5-B848-8A81-90A44F8DC785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F0C-2C47-B26C-BAD747A7AF0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/>
                    </a:pPr>
                    <a:fld id="{3FD8EFFF-2A22-C144-8E5C-D9D71A0C4696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5F0C-2C47-B26C-BAD747A7AF0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/>
                    </a:pPr>
                    <a:fld id="{389717BB-ABC4-3543-9A40-117DC5FEEF6A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5F0C-2C47-B26C-BAD747A7AF0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>
                      <a:defRPr/>
                    </a:pPr>
                    <a:fld id="{F9444FC1-1C8F-A84D-A04E-042DAC3604B0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5F0C-2C47-B26C-BAD747A7AF0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/>
                    </a:pPr>
                    <a:fld id="{9B96CB6B-48EA-F147-A0EA-7C89EB52D1D9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5F0C-2C47-B26C-BAD747A7AF09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/>
                    </a:pPr>
                    <a:fld id="{8F454BE7-1A6A-534B-9B8A-EEE07DE6984C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5F0C-2C47-B26C-BAD747A7AF09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pPr>
                      <a:defRPr/>
                    </a:pPr>
                    <a:fld id="{CF1D3D59-D168-AC4B-992C-818300F2A6C8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5F0C-2C47-B26C-BAD747A7AF09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pPr>
                      <a:defRPr/>
                    </a:pPr>
                    <a:fld id="{DA61D7D3-5D7B-7F45-8EDC-DE50F1778D2A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5F0C-2C47-B26C-BAD747A7AF09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pPr>
                      <a:defRPr/>
                    </a:pPr>
                    <a:fld id="{D8EFE32B-2B63-6640-BF95-8B5669CAA4A6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5F0C-2C47-B26C-BAD747A7AF09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pPr>
                      <a:defRPr/>
                    </a:pPr>
                    <a:fld id="{EDCEAD6B-A3BF-7049-BCA4-08BFE5AD699C}" type="VALUE">
                      <a:rPr lang="en-US" b="0" i="0">
                        <a:latin typeface="Fira Sans Book" panose="020B0503050000020004" pitchFamily="34" charset="0"/>
                      </a:rPr>
                      <a:pPr>
                        <a:defRPr/>
                      </a:pPr>
                      <a:t>[VALUE]</a:t>
                    </a:fld>
                    <a:endParaRPr lang="de-DE"/>
                  </a:p>
                </c:rich>
              </c:tx>
              <c:numFmt formatCode="#,##0" sourceLinked="0"/>
              <c:spPr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5F0C-2C47-B26C-BAD747A7AF0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Berlin</c:v>
                </c:pt>
                <c:pt idx="1">
                  <c:v>Bremen</c:v>
                </c:pt>
                <c:pt idx="2">
                  <c:v>Köln</c:v>
                </c:pt>
                <c:pt idx="3">
                  <c:v>Dortmund</c:v>
                </c:pt>
                <c:pt idx="4">
                  <c:v>Düsseldorf</c:v>
                </c:pt>
                <c:pt idx="5">
                  <c:v>Essen</c:v>
                </c:pt>
                <c:pt idx="6">
                  <c:v>Frankfurt</c:v>
                </c:pt>
                <c:pt idx="7">
                  <c:v>Hamburg</c:v>
                </c:pt>
                <c:pt idx="8">
                  <c:v>München</c:v>
                </c:pt>
                <c:pt idx="9">
                  <c:v>Stuttgart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</c:v>
                </c:pt>
                <c:pt idx="1">
                  <c:v>5</c:v>
                </c:pt>
                <c:pt idx="2">
                  <c:v>6</c:v>
                </c:pt>
                <c:pt idx="3">
                  <c:v>6</c:v>
                </c:pt>
                <c:pt idx="4">
                  <c:v>7</c:v>
                </c:pt>
                <c:pt idx="5">
                  <c:v>7</c:v>
                </c:pt>
                <c:pt idx="6">
                  <c:v>7</c:v>
                </c:pt>
                <c:pt idx="7">
                  <c:v>6</c:v>
                </c:pt>
                <c:pt idx="8">
                  <c:v>6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5F0C-2C47-B26C-BAD747A7A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0"/>
        <c:axId val="67451136"/>
        <c:axId val="66437120"/>
      </c:barChart>
      <c:catAx>
        <c:axId val="674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2F2F2F"/>
            </a:solidFill>
          </a:ln>
        </c:spPr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2F2F2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DE" b="0" i="0" dirty="0">
                    <a:latin typeface="Fira Sans Book" panose="020B0503050000020004" pitchFamily="34" charset="0"/>
                  </a:rPr>
                  <a:t>Average time</a:t>
                </a:r>
                <a:r>
                  <a:rPr lang="de-DE" b="0" i="0" baseline="0" dirty="0">
                    <a:latin typeface="Fira Sans Book" panose="020B0503050000020004" pitchFamily="34" charset="0"/>
                  </a:rPr>
                  <a:t> </a:t>
                </a:r>
                <a:r>
                  <a:rPr lang="de-DE" b="0" i="0" baseline="0" dirty="0" err="1">
                    <a:latin typeface="Fira Sans Book" panose="020B0503050000020004" pitchFamily="34" charset="0"/>
                  </a:rPr>
                  <a:t>spend</a:t>
                </a:r>
                <a:r>
                  <a:rPr lang="de-DE" b="0" i="0" baseline="0" dirty="0">
                    <a:latin typeface="Fira Sans Book" panose="020B0503050000020004" pitchFamily="34" charset="0"/>
                  </a:rPr>
                  <a:t> </a:t>
                </a:r>
                <a:r>
                  <a:rPr lang="de-DE" b="0" i="0" baseline="0" dirty="0" err="1">
                    <a:latin typeface="Fira Sans Book" panose="020B0503050000020004" pitchFamily="34" charset="0"/>
                  </a:rPr>
                  <a:t>seaching</a:t>
                </a:r>
                <a:br>
                  <a:rPr lang="de-DE" b="0" i="0" baseline="0" dirty="0">
                    <a:latin typeface="Fira Sans Book" panose="020B0503050000020004" pitchFamily="34" charset="0"/>
                  </a:rPr>
                </a:br>
                <a:r>
                  <a:rPr lang="de-DE" b="0" i="0" baseline="0" dirty="0">
                    <a:latin typeface="Fira Sans Book" panose="020B0503050000020004" pitchFamily="34" charset="0"/>
                  </a:rPr>
                  <a:t> </a:t>
                </a:r>
                <a:r>
                  <a:rPr lang="de-DE" b="0" i="0" dirty="0">
                    <a:latin typeface="Fira Sans Book" panose="020B0503050000020004" pitchFamily="34" charset="0"/>
                  </a:rPr>
                  <a:t>(</a:t>
                </a:r>
                <a:r>
                  <a:rPr lang="de-DE" b="0" i="0" dirty="0" err="1">
                    <a:latin typeface="Fira Sans Book" panose="020B0503050000020004" pitchFamily="34" charset="0"/>
                  </a:rPr>
                  <a:t>mins</a:t>
                </a:r>
                <a:r>
                  <a:rPr lang="de-DE" b="0" i="0" baseline="0" dirty="0">
                    <a:latin typeface="Fira Sans Book" panose="020B0503050000020004" pitchFamily="34" charset="0"/>
                  </a:rPr>
                  <a:t> </a:t>
                </a:r>
                <a:r>
                  <a:rPr lang="de-DE" b="0" i="0" baseline="0" dirty="0" err="1">
                    <a:latin typeface="Fira Sans Book" panose="020B0503050000020004" pitchFamily="34" charset="0"/>
                  </a:rPr>
                  <a:t>each</a:t>
                </a:r>
                <a:r>
                  <a:rPr lang="de-DE" b="0" i="0" baseline="0" dirty="0">
                    <a:latin typeface="Fira Sans Book" panose="020B0503050000020004" pitchFamily="34" charset="0"/>
                  </a:rPr>
                  <a:t> </a:t>
                </a:r>
                <a:r>
                  <a:rPr lang="de-DE" b="0" i="0" baseline="0" dirty="0" err="1">
                    <a:latin typeface="Fira Sans Book" panose="020B0503050000020004" pitchFamily="34" charset="0"/>
                  </a:rPr>
                  <a:t>ride</a:t>
                </a:r>
                <a:r>
                  <a:rPr lang="de-DE" b="0" i="0" dirty="0">
                    <a:latin typeface="Fira Sans Book" panose="020B0503050000020004" pitchFamily="34" charset="0"/>
                  </a:rPr>
                  <a:t>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low"/>
        <c:spPr>
          <a:ln>
            <a:noFill/>
          </a:ln>
        </c:spPr>
        <c:crossAx val="67451136"/>
        <c:crosses val="autoZero"/>
        <c:crossBetween val="between"/>
      </c:valAx>
    </c:plotArea>
    <c:legend>
      <c:legendPos val="t"/>
      <c:overlay val="0"/>
    </c:legend>
    <c:plotVisOnly val="1"/>
    <c:dispBlanksAs val="zero"/>
    <c:showDLblsOverMax val="1"/>
  </c:chart>
  <c:txPr>
    <a:bodyPr/>
    <a:lstStyle/>
    <a:p>
      <a:pPr>
        <a:defRPr sz="1800" smtId="4294967295"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1AF838-7CA7-A240-9E48-0B42752DB1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4DB86E-FDFA-6442-8B26-5622FF6331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51B7C-3F22-3346-BBE0-CEE111E70FC4}" type="datetimeFigureOut">
              <a:rPr lang="de-DE" smtClean="0">
                <a:latin typeface="Fira Sans Book" panose="020B0503050000020004" pitchFamily="34" charset="0"/>
              </a:rPr>
              <a:t>24.05.19</a:t>
            </a:fld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5DF60-03C3-8E48-9353-2614DAA919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EA793-8611-7842-9A5F-5BE656E905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B02AC-5574-4345-9A4D-7C6A99381A90}" type="slidenum">
              <a:rPr lang="de-DE" smtClean="0">
                <a:latin typeface="Fira Sans Book" panose="020B0503050000020004" pitchFamily="34" charset="0"/>
              </a:rPr>
              <a:t>‹#›</a:t>
            </a:fld>
            <a:endParaRPr lang="de-DE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25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ira Sans Book" panose="020B0503050000020004" pitchFamily="34" charset="0"/>
              </a:defRPr>
            </a:lvl1pPr>
          </a:lstStyle>
          <a:p>
            <a:fld id="{FDDACACE-881F-C84A-A65D-51D1BAD774BB}" type="datetimeFigureOut">
              <a:rPr lang="de-DE" smtClean="0"/>
              <a:pPr/>
              <a:t>24.05.19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ira Sans Book" panose="020B0503050000020004" pitchFamily="34" charset="0"/>
              </a:defRPr>
            </a:lvl1pPr>
          </a:lstStyle>
          <a:p>
            <a:fld id="{553408C0-81C6-A841-B853-9713A935A09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624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ira Sans Book" panose="020B05030500000200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ira Sans Book" panose="020B05030500000200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ira Sans Book" panose="020B05030500000200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ira Sans Book" panose="020B05030500000200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ira Sans Book" panose="020B050305000002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408C0-81C6-A841-B853-9713A935A09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99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E4DF5F-AA9D-914C-826A-1BBCF879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2F0931-523E-6A48-A1DC-08E4EC4CB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FA1A4-0DE3-CA45-9447-4BB6B6B8E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F0960-7D80-E943-9E76-789A4E28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AF28D-4D66-1440-B3EE-05407DC5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CC50A-F35C-144B-BBFE-4713CABA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99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517D-5557-9B4E-AD40-E58F9BD6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30B40-BACD-384E-A90E-B376118DB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EED21-52DC-3044-8823-844359CA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1716C-1BB5-7549-85A7-39C933F13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9BFCB-125C-394F-A8B3-438AD3F5C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9088A-07CC-D94C-B155-FC230862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7FEF5-CAD4-C548-925F-B1410199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E92CE-2D8E-BD41-8DDD-63A23108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8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BFBB-4045-C249-B1DC-3A588472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25FF4-BB74-3542-8F0F-ADB82AE8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4DDAA-3460-C949-A226-48B0CCB1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B2214-AA28-CE46-BBCD-A7A8500F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169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DF5F88-902C-FF46-9FD1-FF48FCE8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5BC2C-8E70-EF40-83F2-8492CABE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3A8C2-7408-9C4D-A0BB-53246586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3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0701-BBA8-C043-A982-84D85CBE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287DB-8F19-6D40-9941-B51908ED6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07EA6-B2B6-C44E-BA60-AAD16B319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599BE-C696-CE46-A59F-036290BA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48310-F970-5D45-AB70-5B3AA383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41A81-156A-3341-9B85-7400086A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47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401F-0DE1-0C4A-AF3F-6DEB532A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D9FE6-5C2A-314A-93BF-DD26CED4B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23640-15C9-9443-8A2F-E26D36F63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556D-9EF0-F64A-9CF6-9AFB1072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A1F6F-A54C-6C4E-8FF2-5A4DF24C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540A0-35C4-804F-9DE3-9B4304DD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742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25F86-DFC7-334A-8AC2-188FD7C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2D4C3-A9D4-C842-8038-AED31A591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A5BDA-C6A6-E048-BA83-59CCB87B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A6871-9A4A-634B-8DF5-C470DD56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88C0B-6CF6-C143-A312-5DBBCCC2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43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7E8DC-57A4-AA47-9DC1-6477A3456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22BE10-4FCC-1A45-805B-C1CCD5695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7CFE2-F6E3-0344-A2E0-43448FC1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385A7-945C-7D43-9DF2-4CA71A95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B63F-1E0C-B744-91C9-DE50B753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2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AD7CA3-5BB9-0C4E-AB04-2DCABE69B3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7" y="0"/>
            <a:ext cx="12189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64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Gebäude, draußen, Straße, Stadt enthält.&#10;&#10;Automatisch generierte Beschreibung">
            <a:extLst>
              <a:ext uri="{FF2B5EF4-FFF2-40B4-BE49-F238E27FC236}">
                <a16:creationId xmlns:a16="http://schemas.microsoft.com/office/drawing/2014/main" id="{ED08D798-B694-4CE6-87CF-C62924B0E2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0000"/>
                    </a14:imgEffect>
                  </a14:imgLayer>
                </a14:imgProps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659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B95B9F-B379-9C49-968F-4547A9A94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" y="0"/>
            <a:ext cx="121916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9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422326-B276-CE41-BEE0-749BFC861D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47" y="-643965"/>
            <a:ext cx="12223375" cy="8148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04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0E5E1C-5B88-4A43-83EB-E87595C204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000"/>
            <a:ext cx="12199434" cy="8132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72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FE62-EE05-0841-92A3-ADA3F235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2ED7-E790-5D45-B809-2BDD83D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69DD-2379-8A49-94E2-E8154B23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1CB71-B717-DA44-8979-07CF06A5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7323-7E71-8943-A3C5-FB76F1CA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B05B74-7723-AF4D-8B0C-6153EEF70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4000"/>
                    </a14:imgEffect>
                    <a14:imgEffect>
                      <a14:brightnessContrast brigh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3541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6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B031-7D41-2042-B081-54818212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4CC64-74F4-A147-BEBB-E11F1A33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17280-4E12-794C-A621-41D7C066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C198-0130-094F-A1A5-F70F9FA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05BA9-D2C0-9741-9CA4-93478BBA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93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EABE-D6F2-4446-ADA0-36757987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D790-0563-AE47-8DB2-B32040262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EF8B4-AA0C-624C-8B9F-9F8C90F6D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CC8AE-DED9-DA41-BEE7-4F2E06D2F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1B89-B4AE-D047-AE4C-BC43FB33EE77}" type="datetimeFigureOut">
              <a:rPr lang="de-DE" smtClean="0"/>
              <a:t>24.05.19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6F86F-D104-1C44-89CE-171B5DC9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Fira Sans Book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5C267-0075-6946-808F-493305D4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2C4B-7885-384A-8604-1DDEAB7215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9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0299F-5566-9248-BCC5-BE74EF512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CADFA-BFAC-5C4F-AA31-60F08A4D0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E77D4-54F0-3044-A416-F3040915D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</a:lstStyle>
          <a:p>
            <a:fld id="{3BC91B89-B4AE-D047-AE4C-BC43FB33EE77}" type="datetimeFigureOut">
              <a:rPr lang="de-DE" smtClean="0"/>
              <a:pPr/>
              <a:t>24.05.19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4A446-FCAF-614B-9A96-752E8B170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>
                <a:latin typeface="Fira Sans Book" panose="020B0503050000020004" pitchFamily="34" charset="0"/>
              </a:rPr>
              <a:t>Team </a:t>
            </a:r>
            <a:r>
              <a:rPr lang="de-DE" dirty="0" err="1">
                <a:latin typeface="Fira Sans Book" panose="020B0503050000020004" pitchFamily="34" charset="0"/>
              </a:rPr>
              <a:t>Krautcoding</a:t>
            </a:r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5FDE-FD9C-4544-B020-D45108D38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</a:lstStyle>
          <a:p>
            <a:fld id="{8E812C4B-7885-384A-8604-1DDEAB72154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0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0" r:id="rId4"/>
    <p:sldLayoutId id="2147483661" r:id="rId5"/>
    <p:sldLayoutId id="2147483662" r:id="rId6"/>
    <p:sldLayoutId id="2147483663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ira Sans Light" panose="020B040305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81A001-F325-7E4D-8658-09E8227A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59" y="-716269"/>
            <a:ext cx="12361918" cy="9204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B0D39-A7B8-894A-8146-F03692EC1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981" y="147917"/>
            <a:ext cx="10735734" cy="2473657"/>
          </a:xfrm>
        </p:spPr>
        <p:txBody>
          <a:bodyPr anchor="t">
            <a:noAutofit/>
          </a:bodyPr>
          <a:lstStyle/>
          <a:p>
            <a:pPr algn="l"/>
            <a:r>
              <a:rPr lang="de-DE" dirty="0" err="1">
                <a:solidFill>
                  <a:schemeClr val="tx1"/>
                </a:solidFill>
                <a:latin typeface="Fira Sans Book" panose="020B0503050000020004" pitchFamily="34" charset="0"/>
              </a:rPr>
              <a:t>e.GO</a:t>
            </a:r>
            <a:r>
              <a:rPr lang="de-DE" dirty="0">
                <a:solidFill>
                  <a:schemeClr val="tx1"/>
                </a:solidFill>
                <a:latin typeface="Fira Sans Book" panose="020B0503050000020004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Fira Sans Book" panose="020B0503050000020004" pitchFamily="34" charset="0"/>
              </a:rPr>
              <a:t>Parking</a:t>
            </a:r>
            <a:r>
              <a:rPr lang="de-DE" dirty="0">
                <a:solidFill>
                  <a:schemeClr val="tx1"/>
                </a:solidFill>
                <a:latin typeface="Fira Sans Book" panose="020B0503050000020004" pitchFamily="34" charset="0"/>
              </a:rPr>
              <a:t> Buddy</a:t>
            </a:r>
            <a:br>
              <a:rPr lang="de-DE" b="1" dirty="0">
                <a:solidFill>
                  <a:schemeClr val="tx1"/>
                </a:solidFill>
              </a:rPr>
            </a:br>
            <a:r>
              <a:rPr lang="de-DE" sz="4800" i="1" dirty="0" err="1">
                <a:solidFill>
                  <a:schemeClr val="tx1"/>
                </a:solidFill>
              </a:rPr>
              <a:t>Simplify</a:t>
            </a:r>
            <a:r>
              <a:rPr lang="de-DE" sz="4800" i="1" dirty="0">
                <a:solidFill>
                  <a:schemeClr val="tx1"/>
                </a:solidFill>
              </a:rPr>
              <a:t> </a:t>
            </a:r>
            <a:r>
              <a:rPr lang="de-DE" sz="4800" i="1" dirty="0" err="1">
                <a:solidFill>
                  <a:schemeClr val="tx1"/>
                </a:solidFill>
              </a:rPr>
              <a:t>the</a:t>
            </a:r>
            <a:r>
              <a:rPr lang="de-DE" sz="4800" i="1" dirty="0">
                <a:solidFill>
                  <a:schemeClr val="tx1"/>
                </a:solidFill>
              </a:rPr>
              <a:t> </a:t>
            </a:r>
            <a:r>
              <a:rPr lang="de-DE" sz="4800" i="1" dirty="0" err="1">
                <a:solidFill>
                  <a:schemeClr val="tx1"/>
                </a:solidFill>
              </a:rPr>
              <a:t>hassle</a:t>
            </a:r>
            <a:r>
              <a:rPr lang="de-DE" sz="4800" i="1" dirty="0">
                <a:solidFill>
                  <a:schemeClr val="tx1"/>
                </a:solidFill>
              </a:rPr>
              <a:t> </a:t>
            </a:r>
            <a:r>
              <a:rPr lang="de-DE" sz="4800" i="1" dirty="0" err="1">
                <a:solidFill>
                  <a:schemeClr val="tx1"/>
                </a:solidFill>
              </a:rPr>
              <a:t>of</a:t>
            </a:r>
            <a:r>
              <a:rPr lang="de-DE" sz="4800" i="1" dirty="0">
                <a:solidFill>
                  <a:schemeClr val="tx1"/>
                </a:solidFill>
              </a:rPr>
              <a:t> </a:t>
            </a:r>
            <a:r>
              <a:rPr lang="de-DE" sz="4800" i="1" dirty="0" err="1">
                <a:solidFill>
                  <a:schemeClr val="tx1"/>
                </a:solidFill>
              </a:rPr>
              <a:t>parking</a:t>
            </a:r>
            <a:endParaRPr lang="de-DE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AB3B9-B399-3546-8735-BCD08FB6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0422" y="5923888"/>
            <a:ext cx="3781926" cy="1732547"/>
          </a:xfrm>
        </p:spPr>
        <p:txBody>
          <a:bodyPr>
            <a:normAutofit/>
          </a:bodyPr>
          <a:lstStyle/>
          <a:p>
            <a:r>
              <a:rPr lang="de-DE" sz="2800" dirty="0"/>
              <a:t>Team </a:t>
            </a:r>
            <a:r>
              <a:rPr lang="de-DE" sz="2800" dirty="0" err="1"/>
              <a:t>Krautcoding</a:t>
            </a:r>
            <a:endParaRPr lang="de-D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46975-E3A4-794A-ADD1-68B13C8A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498" y="4852402"/>
            <a:ext cx="3398371" cy="1257255"/>
          </a:xfrm>
          <a:prstGeom prst="rect">
            <a:avLst/>
          </a:prstGeom>
          <a:effectLst>
            <a:glow rad="127000">
              <a:schemeClr val="bg1">
                <a:alpha val="9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8956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0322-0B07-4B40-8A99-28E850DE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What‘s eGO‘s benefit?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DE3C2-909E-CF45-8E81-31A1B16EE3C8}"/>
              </a:ext>
            </a:extLst>
          </p:cNvPr>
          <p:cNvSpPr/>
          <p:nvPr/>
        </p:nvSpPr>
        <p:spPr>
          <a:xfrm>
            <a:off x="912041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 Book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9667B-8527-704B-A041-C44E6F98DC40}"/>
              </a:ext>
            </a:extLst>
          </p:cNvPr>
          <p:cNvSpPr/>
          <p:nvPr/>
        </p:nvSpPr>
        <p:spPr>
          <a:xfrm>
            <a:off x="4923747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 Book" panose="020B05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851ED-B412-864B-AA0B-C144F86A0FC0}"/>
              </a:ext>
            </a:extLst>
          </p:cNvPr>
          <p:cNvSpPr/>
          <p:nvPr/>
        </p:nvSpPr>
        <p:spPr>
          <a:xfrm>
            <a:off x="8935453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 Book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A7878-B765-EA46-9838-898BDEDCC262}"/>
              </a:ext>
            </a:extLst>
          </p:cNvPr>
          <p:cNvSpPr txBox="1"/>
          <p:nvPr/>
        </p:nvSpPr>
        <p:spPr>
          <a:xfrm>
            <a:off x="5100034" y="3979572"/>
            <a:ext cx="209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Fira Sans Book" panose="020B0503050000020004" pitchFamily="34" charset="0"/>
              </a:rPr>
              <a:t>Standalone in the market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7FEC1-61C8-F54A-BC61-0D1FCAF479A5}"/>
              </a:ext>
            </a:extLst>
          </p:cNvPr>
          <p:cNvSpPr txBox="1"/>
          <p:nvPr/>
        </p:nvSpPr>
        <p:spPr>
          <a:xfrm>
            <a:off x="1071584" y="3979572"/>
            <a:ext cx="209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b="0">
                <a:latin typeface="Fira Sans Book" panose="020B0503050000020004" pitchFamily="34" charset="0"/>
              </a:rPr>
              <a:t>Providing the charging 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EB11E-4053-5145-B6B2-DB046B1D4720}"/>
              </a:ext>
            </a:extLst>
          </p:cNvPr>
          <p:cNvSpPr txBox="1"/>
          <p:nvPr/>
        </p:nvSpPr>
        <p:spPr>
          <a:xfrm>
            <a:off x="9094997" y="3997867"/>
            <a:ext cx="2099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Gaining access to customers who drive regular cars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30926B5-243A-BA42-999A-084C92A7B4D3}"/>
              </a:ext>
            </a:extLst>
          </p:cNvPr>
          <p:cNvSpPr/>
          <p:nvPr/>
        </p:nvSpPr>
        <p:spPr>
          <a:xfrm>
            <a:off x="1628523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0E4AD-118D-8E42-A71E-96326FA3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50" y="2262161"/>
            <a:ext cx="950372" cy="880678"/>
          </a:xfrm>
          <a:prstGeom prst="rect">
            <a:avLst/>
          </a:prstGeom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29B4CF4D-638B-4B40-AAC9-6856B7334387}"/>
              </a:ext>
            </a:extLst>
          </p:cNvPr>
          <p:cNvSpPr/>
          <p:nvPr/>
        </p:nvSpPr>
        <p:spPr>
          <a:xfrm>
            <a:off x="5603311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574D9C-6688-F440-AAAE-45F5B164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38" y="2262161"/>
            <a:ext cx="950372" cy="88067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6C02FA9E-0A14-A84C-BB67-9F4FE6672B20}"/>
              </a:ext>
            </a:extLst>
          </p:cNvPr>
          <p:cNvSpPr/>
          <p:nvPr/>
        </p:nvSpPr>
        <p:spPr>
          <a:xfrm>
            <a:off x="9701177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0E23D2-ACB4-C64D-96C9-572EBEFC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004" y="2262161"/>
            <a:ext cx="950372" cy="8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4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1F58BE-4F91-1545-9868-5D214AEF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Technology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C30D5-C011-B040-B760-CBF4EC3A627B}"/>
              </a:ext>
            </a:extLst>
          </p:cNvPr>
          <p:cNvSpPr txBox="1"/>
          <p:nvPr/>
        </p:nvSpPr>
        <p:spPr>
          <a:xfrm>
            <a:off x="6963088" y="1656566"/>
            <a:ext cx="1700011" cy="5232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Webapp</a:t>
            </a:r>
            <a:endParaRPr lang="de-DE" sz="2800" dirty="0">
              <a:solidFill>
                <a:schemeClr val="bg1"/>
              </a:solidFill>
              <a:latin typeface="Fira Sans Book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0E359-7D5B-1043-BECC-30794967D482}"/>
              </a:ext>
            </a:extLst>
          </p:cNvPr>
          <p:cNvSpPr txBox="1"/>
          <p:nvPr/>
        </p:nvSpPr>
        <p:spPr>
          <a:xfrm>
            <a:off x="6726345" y="3449863"/>
            <a:ext cx="2150771" cy="9541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e.PI</a:t>
            </a:r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Parking</a:t>
            </a:r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 Buddy AOI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5D1F6-1FD7-3941-BCD3-00A2ED89C0E9}"/>
              </a:ext>
            </a:extLst>
          </p:cNvPr>
          <p:cNvSpPr txBox="1"/>
          <p:nvPr/>
        </p:nvSpPr>
        <p:spPr>
          <a:xfrm>
            <a:off x="6726345" y="5453174"/>
            <a:ext cx="2150771" cy="9541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Google </a:t>
            </a:r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Maps</a:t>
            </a:r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 API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2A1D0-615D-4A40-938F-3B8EC43F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664" y="4033228"/>
            <a:ext cx="1212235" cy="741484"/>
          </a:xfrm>
          <a:prstGeom prst="rect">
            <a:avLst/>
          </a:prstGeom>
          <a:effectLst>
            <a:glow rad="127000">
              <a:schemeClr val="bg1">
                <a:alpha val="93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3A398B-F867-EB40-9F8F-AD0663EC4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3" y="1976293"/>
            <a:ext cx="963030" cy="669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59D457-CE3A-104F-9DCC-BA7D15354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396" y="5956561"/>
            <a:ext cx="901439" cy="90143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804DCE-6E08-A645-B7FC-1383C8FA5635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7801731" y="2179786"/>
            <a:ext cx="11363" cy="127007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4EF632-1E0C-C64B-ADC2-6065DFEB8B5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7801731" y="4403970"/>
            <a:ext cx="0" cy="104920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0085BF-4975-4D45-9437-ECC8854E2A28}"/>
              </a:ext>
            </a:extLst>
          </p:cNvPr>
          <p:cNvSpPr txBox="1"/>
          <p:nvPr/>
        </p:nvSpPr>
        <p:spPr>
          <a:xfrm>
            <a:off x="4623581" y="1656566"/>
            <a:ext cx="1700011" cy="9541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Control Center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BF030-5978-834A-A6E7-2A10804B2A3A}"/>
              </a:ext>
            </a:extLst>
          </p:cNvPr>
          <p:cNvCxnSpPr>
            <a:cxnSpLocks/>
          </p:cNvCxnSpPr>
          <p:nvPr/>
        </p:nvCxnSpPr>
        <p:spPr>
          <a:xfrm>
            <a:off x="5511165" y="2648251"/>
            <a:ext cx="1164072" cy="83919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3E4ED5-5F58-024B-94F3-23DE448B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49" y="2465405"/>
            <a:ext cx="839191" cy="839191"/>
          </a:xfrm>
          <a:prstGeom prst="rect">
            <a:avLst/>
          </a:prstGeom>
          <a:effectLst>
            <a:glow rad="127000">
              <a:schemeClr val="bg1">
                <a:alpha val="9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103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09A7-4D21-DC4D-893D-CE1C567D8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87" y="786629"/>
            <a:ext cx="10515600" cy="1325563"/>
          </a:xfrm>
        </p:spPr>
        <p:txBody>
          <a:bodyPr/>
          <a:lstStyle/>
          <a:p>
            <a:r>
              <a:rPr lang="de-DE" b="1" dirty="0" err="1"/>
              <a:t>Webapp</a:t>
            </a:r>
            <a:r>
              <a:rPr lang="de-DE" b="1" dirty="0"/>
              <a:t> &amp; Control Center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5D96B05-1ABC-A746-A800-65DF43DF2674}"/>
              </a:ext>
            </a:extLst>
          </p:cNvPr>
          <p:cNvSpPr/>
          <p:nvPr/>
        </p:nvSpPr>
        <p:spPr>
          <a:xfrm>
            <a:off x="2973934" y="4818972"/>
            <a:ext cx="751018" cy="567486"/>
          </a:xfrm>
          <a:prstGeom prst="rightArrow">
            <a:avLst/>
          </a:prstGeom>
          <a:solidFill>
            <a:srgbClr val="4F82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1A330-CC4C-054A-A722-4950063053F7}"/>
              </a:ext>
            </a:extLst>
          </p:cNvPr>
          <p:cNvSpPr txBox="1"/>
          <p:nvPr/>
        </p:nvSpPr>
        <p:spPr>
          <a:xfrm>
            <a:off x="373487" y="2162256"/>
            <a:ext cx="3928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Feels</a:t>
            </a:r>
            <a:r>
              <a:rPr lang="de-DE" sz="2800" dirty="0">
                <a:solidFill>
                  <a:schemeClr val="bg1"/>
                </a:solidFill>
                <a:latin typeface="Fira Sans Book" panose="020B0503050000020004" pitchFamily="34" charset="0"/>
              </a:rPr>
              <a:t> just like a native iOS/Android </a:t>
            </a:r>
            <a:r>
              <a:rPr lang="de-DE" sz="28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app</a:t>
            </a:r>
            <a:endParaRPr lang="de-DE" sz="2800" dirty="0">
              <a:solidFill>
                <a:schemeClr val="bg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19332-3707-2C4C-B914-FAA0CD59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084" y="3388215"/>
            <a:ext cx="1764437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C06F8-7DEF-B143-9F6A-07B015C8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6" y="3388215"/>
            <a:ext cx="1733445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DAB04-C816-7A43-BFE3-5DE5965BCCEA}"/>
              </a:ext>
            </a:extLst>
          </p:cNvPr>
          <p:cNvGrpSpPr/>
          <p:nvPr/>
        </p:nvGrpSpPr>
        <p:grpSpPr>
          <a:xfrm>
            <a:off x="6684481" y="2087606"/>
            <a:ext cx="5104524" cy="4224808"/>
            <a:chOff x="3477195" y="5836"/>
            <a:chExt cx="8286015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8E4EEE-7BBB-3945-BEA4-1AFDFDB9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4770" y="289526"/>
              <a:ext cx="7692124" cy="42481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A73B586-A130-184A-9DA3-0A9672312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7195" y="5836"/>
              <a:ext cx="8286015" cy="6858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D79E259-F3AF-554A-BC9E-9AE898117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73" y="5898779"/>
            <a:ext cx="1320252" cy="9184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39026C-5E36-5749-AE82-99C1D20AC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35126" y="5341198"/>
            <a:ext cx="839191" cy="839191"/>
          </a:xfrm>
          <a:prstGeom prst="rect">
            <a:avLst/>
          </a:prstGeom>
          <a:effectLst>
            <a:glow rad="127000">
              <a:schemeClr val="bg1">
                <a:alpha val="9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3562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F18C-DBC7-EA45-99E5-4AF2095A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C29D2-57FC-214A-A65E-48A00B676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Returning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API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shuttle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eGO</a:t>
            </a:r>
            <a:r>
              <a:rPr lang="de-DE" dirty="0"/>
              <a:t> </a:t>
            </a:r>
            <a:r>
              <a:rPr lang="de-DE" dirty="0" err="1"/>
              <a:t>workshop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987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B47D-1938-A945-A6B9-374722BD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Live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C1B33-913E-B641-94DD-192845EC9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0338" y="255387"/>
            <a:ext cx="6073462" cy="6073462"/>
          </a:xfrm>
        </p:spPr>
      </p:pic>
    </p:spTree>
    <p:extLst>
      <p:ext uri="{BB962C8B-B14F-4D97-AF65-F5344CB8AC3E}">
        <p14:creationId xmlns:p14="http://schemas.microsoft.com/office/powerpoint/2010/main" val="318585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09A7-4D21-DC4D-893D-CE1C567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eGO</a:t>
            </a:r>
            <a:r>
              <a:rPr lang="de-DE" b="1" dirty="0"/>
              <a:t> </a:t>
            </a:r>
            <a:r>
              <a:rPr lang="de-DE" b="1" dirty="0" err="1"/>
              <a:t>solution</a:t>
            </a:r>
            <a:r>
              <a:rPr lang="de-DE" b="1" dirty="0"/>
              <a:t> - Mobility Hubs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41F2-A033-A948-8A42-072E74C6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288" y="2198077"/>
            <a:ext cx="4224712" cy="4288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Great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i="1" dirty="0"/>
              <a:t>medium </a:t>
            </a:r>
            <a:r>
              <a:rPr lang="de-DE" i="1" dirty="0" err="1"/>
              <a:t>haul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i="1" dirty="0" err="1"/>
              <a:t>enough</a:t>
            </a:r>
            <a:r>
              <a:rPr lang="de-DE" i="1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vehicles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But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r>
              <a:rPr lang="de-DE" b="1" dirty="0"/>
              <a:t> </a:t>
            </a:r>
            <a:r>
              <a:rPr lang="de-DE" b="1" dirty="0" err="1"/>
              <a:t>really</a:t>
            </a:r>
            <a:r>
              <a:rPr lang="de-DE" b="1" dirty="0"/>
              <a:t> fit all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daily</a:t>
            </a:r>
            <a:r>
              <a:rPr lang="de-DE" b="1" dirty="0"/>
              <a:t> </a:t>
            </a:r>
            <a:r>
              <a:rPr lang="de-DE" b="1" dirty="0" err="1"/>
              <a:t>routes</a:t>
            </a:r>
            <a:r>
              <a:rPr lang="de-DE" b="1" dirty="0"/>
              <a:t>?</a:t>
            </a:r>
          </a:p>
          <a:p>
            <a:pPr marL="0" indent="0">
              <a:buNone/>
            </a:pP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about</a:t>
            </a:r>
            <a:r>
              <a:rPr lang="de-DE" b="1" dirty="0"/>
              <a:t> all </a:t>
            </a:r>
            <a:r>
              <a:rPr lang="de-DE" b="1" dirty="0" err="1"/>
              <a:t>those</a:t>
            </a:r>
            <a:r>
              <a:rPr lang="de-DE" b="1" dirty="0"/>
              <a:t> </a:t>
            </a:r>
            <a:r>
              <a:rPr lang="de-DE" b="1" dirty="0" err="1"/>
              <a:t>times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a </a:t>
            </a:r>
            <a:r>
              <a:rPr lang="de-DE" b="1" dirty="0" err="1"/>
              <a:t>trunk</a:t>
            </a:r>
            <a:r>
              <a:rPr lang="de-DE" b="1" dirty="0"/>
              <a:t> </a:t>
            </a:r>
            <a:r>
              <a:rPr lang="de-DE" b="1" dirty="0" err="1"/>
              <a:t>full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stuff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need</a:t>
            </a:r>
            <a:r>
              <a:rPr lang="de-DE" b="1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1C005C-BF2E-4D46-A592-E96142F8B997}"/>
              </a:ext>
            </a:extLst>
          </p:cNvPr>
          <p:cNvGrpSpPr/>
          <p:nvPr/>
        </p:nvGrpSpPr>
        <p:grpSpPr>
          <a:xfrm>
            <a:off x="5556629" y="1575949"/>
            <a:ext cx="5797171" cy="4916926"/>
            <a:chOff x="5556629" y="1225550"/>
            <a:chExt cx="6210300" cy="526732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0AF4A5A3-400F-4A4C-820C-4BDC6837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6629" y="1225550"/>
              <a:ext cx="6210300" cy="5267325"/>
            </a:xfrm>
            <a:prstGeom prst="rect">
              <a:avLst/>
            </a:prstGeom>
          </p:spPr>
        </p:pic>
        <p:sp>
          <p:nvSpPr>
            <p:cNvPr id="7" name="Pfeil: nach unten 6">
              <a:extLst>
                <a:ext uri="{FF2B5EF4-FFF2-40B4-BE49-F238E27FC236}">
                  <a16:creationId xmlns:a16="http://schemas.microsoft.com/office/drawing/2014/main" id="{9D4BEA09-4CE4-4EA2-83E6-D97FEA9B73D8}"/>
                </a:ext>
              </a:extLst>
            </p:cNvPr>
            <p:cNvSpPr/>
            <p:nvPr/>
          </p:nvSpPr>
          <p:spPr>
            <a:xfrm>
              <a:off x="7222067" y="2125133"/>
              <a:ext cx="220133" cy="270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10" name="Pfeil: nach unten 9">
              <a:extLst>
                <a:ext uri="{FF2B5EF4-FFF2-40B4-BE49-F238E27FC236}">
                  <a16:creationId xmlns:a16="http://schemas.microsoft.com/office/drawing/2014/main" id="{A238F138-7138-4A6F-A620-E6A2C3C7E660}"/>
                </a:ext>
              </a:extLst>
            </p:cNvPr>
            <p:cNvSpPr/>
            <p:nvPr/>
          </p:nvSpPr>
          <p:spPr>
            <a:xfrm>
              <a:off x="9855200" y="4961467"/>
              <a:ext cx="220133" cy="270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FAD5BF3F-8856-444F-B0B6-367882C731D4}"/>
                </a:ext>
              </a:extLst>
            </p:cNvPr>
            <p:cNvSpPr/>
            <p:nvPr/>
          </p:nvSpPr>
          <p:spPr>
            <a:xfrm>
              <a:off x="10896601" y="2556934"/>
              <a:ext cx="220133" cy="270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14" name="Pfeil: nach unten 13">
              <a:extLst>
                <a:ext uri="{FF2B5EF4-FFF2-40B4-BE49-F238E27FC236}">
                  <a16:creationId xmlns:a16="http://schemas.microsoft.com/office/drawing/2014/main" id="{C14F53CB-6938-40D8-A376-FEA092D1F270}"/>
                </a:ext>
              </a:extLst>
            </p:cNvPr>
            <p:cNvSpPr/>
            <p:nvPr/>
          </p:nvSpPr>
          <p:spPr>
            <a:xfrm>
              <a:off x="7188200" y="4461934"/>
              <a:ext cx="220133" cy="270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16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C77D-374C-4D41-8683-A198E149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time do YOU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?</a:t>
            </a:r>
          </a:p>
        </p:txBody>
      </p:sp>
      <p:graphicFrame>
        <p:nvGraphicFramePr>
          <p:cNvPr id="4" name="ChartObject">
            <a:extLst>
              <a:ext uri="{FF2B5EF4-FFF2-40B4-BE49-F238E27FC236}">
                <a16:creationId xmlns:a16="http://schemas.microsoft.com/office/drawing/2014/main" id="{CBF6E271-0E42-4245-BCC2-36ABDDD8C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0369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609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C77D-374C-4D41-8683-A198E149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time do YOU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60443-C1DA-7640-BCE4-408876F9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63"/>
          <a:stretch/>
        </p:blipFill>
        <p:spPr>
          <a:xfrm>
            <a:off x="1810870" y="1797226"/>
            <a:ext cx="7333130" cy="441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5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74930D-BC47-D747-BD6E-31E6A651F047}"/>
              </a:ext>
            </a:extLst>
          </p:cNvPr>
          <p:cNvSpPr/>
          <p:nvPr/>
        </p:nvSpPr>
        <p:spPr>
          <a:xfrm>
            <a:off x="525162" y="2211858"/>
            <a:ext cx="127274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  <a:latin typeface="Fira Sans Book" panose="020B0503050000020004" pitchFamily="34" charset="0"/>
              </a:rPr>
              <a:t>Karl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D73CF-1AF0-BC46-B8B5-B384F59C4E38}"/>
              </a:ext>
            </a:extLst>
          </p:cNvPr>
          <p:cNvGrpSpPr/>
          <p:nvPr/>
        </p:nvGrpSpPr>
        <p:grpSpPr>
          <a:xfrm>
            <a:off x="469556" y="803190"/>
            <a:ext cx="1383956" cy="1383956"/>
            <a:chOff x="2150075" y="1124466"/>
            <a:chExt cx="1383956" cy="13839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175127B-ECA3-E049-BFEC-5D1BE80363E8}"/>
                </a:ext>
              </a:extLst>
            </p:cNvPr>
            <p:cNvSpPr/>
            <p:nvPr/>
          </p:nvSpPr>
          <p:spPr>
            <a:xfrm>
              <a:off x="2150075" y="1124466"/>
              <a:ext cx="1383956" cy="1383956"/>
            </a:xfrm>
            <a:prstGeom prst="ellipse">
              <a:avLst/>
            </a:prstGeom>
            <a:solidFill>
              <a:srgbClr val="EDFFFA">
                <a:alpha val="43137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128A153B-D9C4-EE47-9BEE-B39DC2E42CA5}"/>
                </a:ext>
              </a:extLst>
            </p:cNvPr>
            <p:cNvSpPr/>
            <p:nvPr/>
          </p:nvSpPr>
          <p:spPr>
            <a:xfrm>
              <a:off x="2502243" y="1643449"/>
              <a:ext cx="679621" cy="5931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E86BBAE-AF21-E64D-A8F7-09E13E4C859F}"/>
                </a:ext>
              </a:extLst>
            </p:cNvPr>
            <p:cNvSpPr/>
            <p:nvPr/>
          </p:nvSpPr>
          <p:spPr>
            <a:xfrm>
              <a:off x="2520778" y="1322173"/>
              <a:ext cx="642552" cy="642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</p:grpSp>
      <p:pic>
        <p:nvPicPr>
          <p:cNvPr id="10" name="Grafik 3">
            <a:extLst>
              <a:ext uri="{FF2B5EF4-FFF2-40B4-BE49-F238E27FC236}">
                <a16:creationId xmlns:a16="http://schemas.microsoft.com/office/drawing/2014/main" id="{25517142-B172-764F-8172-5ED02881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48" y="220416"/>
            <a:ext cx="3588680" cy="3043774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DD57F6DC-D606-6548-916D-9DBDC125B949}"/>
              </a:ext>
            </a:extLst>
          </p:cNvPr>
          <p:cNvSpPr/>
          <p:nvPr/>
        </p:nvSpPr>
        <p:spPr>
          <a:xfrm rot="10800000">
            <a:off x="5997388" y="823019"/>
            <a:ext cx="360698" cy="561546"/>
          </a:xfrm>
          <a:custGeom>
            <a:avLst/>
            <a:gdLst>
              <a:gd name="connsiteX0" fmla="*/ 278027 w 556054"/>
              <a:gd name="connsiteY0" fmla="*/ 691829 h 865682"/>
              <a:gd name="connsiteX1" fmla="*/ 370102 w 556054"/>
              <a:gd name="connsiteY1" fmla="*/ 599754 h 865682"/>
              <a:gd name="connsiteX2" fmla="*/ 278027 w 556054"/>
              <a:gd name="connsiteY2" fmla="*/ 507679 h 865682"/>
              <a:gd name="connsiteX3" fmla="*/ 185952 w 556054"/>
              <a:gd name="connsiteY3" fmla="*/ 599754 h 865682"/>
              <a:gd name="connsiteX4" fmla="*/ 278027 w 556054"/>
              <a:gd name="connsiteY4" fmla="*/ 691829 h 865682"/>
              <a:gd name="connsiteX5" fmla="*/ 278027 w 556054"/>
              <a:gd name="connsiteY5" fmla="*/ 865682 h 865682"/>
              <a:gd name="connsiteX6" fmla="*/ 0 w 556054"/>
              <a:gd name="connsiteY6" fmla="*/ 587655 h 865682"/>
              <a:gd name="connsiteX7" fmla="*/ 21849 w 556054"/>
              <a:gd name="connsiteY7" fmla="*/ 479434 h 865682"/>
              <a:gd name="connsiteX8" fmla="*/ 39855 w 556054"/>
              <a:gd name="connsiteY8" fmla="*/ 446260 h 865682"/>
              <a:gd name="connsiteX9" fmla="*/ 39559 w 556054"/>
              <a:gd name="connsiteY9" fmla="*/ 446260 h 865682"/>
              <a:gd name="connsiteX10" fmla="*/ 279197 w 556054"/>
              <a:gd name="connsiteY10" fmla="*/ 0 h 865682"/>
              <a:gd name="connsiteX11" fmla="*/ 518835 w 556054"/>
              <a:gd name="connsiteY11" fmla="*/ 446260 h 865682"/>
              <a:gd name="connsiteX12" fmla="*/ 516199 w 556054"/>
              <a:gd name="connsiteY12" fmla="*/ 446260 h 865682"/>
              <a:gd name="connsiteX13" fmla="*/ 534205 w 556054"/>
              <a:gd name="connsiteY13" fmla="*/ 479434 h 865682"/>
              <a:gd name="connsiteX14" fmla="*/ 556054 w 556054"/>
              <a:gd name="connsiteY14" fmla="*/ 587655 h 865682"/>
              <a:gd name="connsiteX15" fmla="*/ 278027 w 556054"/>
              <a:gd name="connsiteY15" fmla="*/ 865682 h 86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054" h="865682">
                <a:moveTo>
                  <a:pt x="278027" y="691829"/>
                </a:moveTo>
                <a:cubicBezTo>
                  <a:pt x="328879" y="691829"/>
                  <a:pt x="370102" y="650606"/>
                  <a:pt x="370102" y="599754"/>
                </a:cubicBezTo>
                <a:cubicBezTo>
                  <a:pt x="370102" y="548902"/>
                  <a:pt x="328879" y="507679"/>
                  <a:pt x="278027" y="507679"/>
                </a:cubicBezTo>
                <a:cubicBezTo>
                  <a:pt x="227175" y="507679"/>
                  <a:pt x="185952" y="548902"/>
                  <a:pt x="185952" y="599754"/>
                </a:cubicBezTo>
                <a:cubicBezTo>
                  <a:pt x="185952" y="650606"/>
                  <a:pt x="227175" y="691829"/>
                  <a:pt x="278027" y="691829"/>
                </a:cubicBezTo>
                <a:close/>
                <a:moveTo>
                  <a:pt x="278027" y="865682"/>
                </a:moveTo>
                <a:cubicBezTo>
                  <a:pt x="124477" y="865682"/>
                  <a:pt x="0" y="741205"/>
                  <a:pt x="0" y="587655"/>
                </a:cubicBezTo>
                <a:cubicBezTo>
                  <a:pt x="0" y="549268"/>
                  <a:pt x="7780" y="512697"/>
                  <a:pt x="21849" y="479434"/>
                </a:cubicBezTo>
                <a:lnTo>
                  <a:pt x="39855" y="446260"/>
                </a:lnTo>
                <a:lnTo>
                  <a:pt x="39559" y="446260"/>
                </a:lnTo>
                <a:lnTo>
                  <a:pt x="279197" y="0"/>
                </a:lnTo>
                <a:lnTo>
                  <a:pt x="518835" y="446260"/>
                </a:lnTo>
                <a:lnTo>
                  <a:pt x="516199" y="446260"/>
                </a:lnTo>
                <a:lnTo>
                  <a:pt x="534205" y="479434"/>
                </a:lnTo>
                <a:cubicBezTo>
                  <a:pt x="548274" y="512697"/>
                  <a:pt x="556054" y="549268"/>
                  <a:pt x="556054" y="587655"/>
                </a:cubicBezTo>
                <a:cubicBezTo>
                  <a:pt x="556054" y="741205"/>
                  <a:pt x="431577" y="865682"/>
                  <a:pt x="278027" y="86568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782A2-E78C-594C-996B-798561181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1" t="14874" r="24091" b="17729"/>
          <a:stretch/>
        </p:blipFill>
        <p:spPr>
          <a:xfrm>
            <a:off x="1468516" y="1742303"/>
            <a:ext cx="1122159" cy="5807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C68968-8273-FC40-840E-3FD905A23E41}"/>
              </a:ext>
            </a:extLst>
          </p:cNvPr>
          <p:cNvGrpSpPr/>
          <p:nvPr/>
        </p:nvGrpSpPr>
        <p:grpSpPr>
          <a:xfrm>
            <a:off x="8080980" y="277150"/>
            <a:ext cx="3641464" cy="2987040"/>
            <a:chOff x="8080980" y="277150"/>
            <a:chExt cx="3641464" cy="29870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09E802-B02A-6C46-A0AD-4A613691C90B}"/>
                </a:ext>
              </a:extLst>
            </p:cNvPr>
            <p:cNvSpPr/>
            <p:nvPr/>
          </p:nvSpPr>
          <p:spPr>
            <a:xfrm>
              <a:off x="8080980" y="277150"/>
              <a:ext cx="3641464" cy="2987040"/>
            </a:xfrm>
            <a:prstGeom prst="rect">
              <a:avLst/>
            </a:prstGeom>
            <a:solidFill>
              <a:srgbClr val="F8FAFF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5167CCA-1F84-4546-9DDC-F57E2FC1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6576" y="2371112"/>
              <a:ext cx="542050" cy="5420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5791DA-1456-A44A-98AE-3F2D1FCFBE98}"/>
                </a:ext>
              </a:extLst>
            </p:cNvPr>
            <p:cNvSpPr txBox="1"/>
            <p:nvPr/>
          </p:nvSpPr>
          <p:spPr>
            <a:xfrm>
              <a:off x="8974222" y="2389942"/>
              <a:ext cx="2034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latin typeface="Fira Sans Book" panose="020B0503050000020004" pitchFamily="34" charset="0"/>
                </a:rPr>
                <a:t>30min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3CFFA3-5DEC-574F-885A-C2A3693D9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8256576" y="1639391"/>
              <a:ext cx="542050" cy="5420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6A8C568-EA4D-E74B-B029-D8D6D1B653C5}"/>
                </a:ext>
              </a:extLst>
            </p:cNvPr>
            <p:cNvSpPr txBox="1"/>
            <p:nvPr/>
          </p:nvSpPr>
          <p:spPr>
            <a:xfrm>
              <a:off x="8974222" y="1639391"/>
              <a:ext cx="2516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latin typeface="Fira Sans Book" panose="020B0503050000020004" pitchFamily="34" charset="0"/>
                </a:rPr>
                <a:t>No</a:t>
              </a:r>
              <a:r>
                <a:rPr lang="de-DE" sz="2400" dirty="0">
                  <a:latin typeface="Fira Sans Book" panose="020B0503050000020004" pitchFamily="34" charset="0"/>
                </a:rPr>
                <a:t> </a:t>
              </a:r>
              <a:r>
                <a:rPr lang="de-DE" sz="2400" dirty="0" err="1">
                  <a:latin typeface="Fira Sans Book" panose="020B0503050000020004" pitchFamily="34" charset="0"/>
                </a:rPr>
                <a:t>charging</a:t>
              </a:r>
              <a:r>
                <a:rPr lang="de-DE" sz="2400" dirty="0">
                  <a:latin typeface="Fira Sans Book" panose="020B0503050000020004" pitchFamily="34" charset="0"/>
                </a:rPr>
                <a:t> </a:t>
              </a:r>
              <a:r>
                <a:rPr lang="de-DE" sz="2400" dirty="0" err="1">
                  <a:latin typeface="Fira Sans Book" panose="020B0503050000020004" pitchFamily="34" charset="0"/>
                </a:rPr>
                <a:t>port</a:t>
              </a:r>
              <a:endParaRPr lang="de-DE" sz="2400" dirty="0">
                <a:latin typeface="Fira Sans Book" panose="020B05030500000200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11AB736-C541-D945-98C1-E3E70429E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8256576" y="905277"/>
              <a:ext cx="542050" cy="5420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21A0E26-4E5D-1740-9C2E-6F1CCF86C404}"/>
                </a:ext>
              </a:extLst>
            </p:cNvPr>
            <p:cNvSpPr txBox="1"/>
            <p:nvPr/>
          </p:nvSpPr>
          <p:spPr>
            <a:xfrm>
              <a:off x="8974222" y="747434"/>
              <a:ext cx="27482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 err="1">
                  <a:latin typeface="Fira Sans Book" panose="020B0503050000020004" pitchFamily="34" charset="0"/>
                </a:rPr>
                <a:t>Away</a:t>
              </a:r>
              <a:r>
                <a:rPr lang="de-DE" sz="2400" dirty="0">
                  <a:latin typeface="Fira Sans Book" panose="020B0503050000020004" pitchFamily="34" charset="0"/>
                </a:rPr>
                <a:t> </a:t>
              </a:r>
              <a:r>
                <a:rPr lang="de-DE" sz="2400" dirty="0" err="1">
                  <a:latin typeface="Fira Sans Book" panose="020B0503050000020004" pitchFamily="34" charset="0"/>
                </a:rPr>
                <a:t>from</a:t>
              </a:r>
              <a:r>
                <a:rPr lang="de-DE" sz="2400" dirty="0">
                  <a:latin typeface="Fira Sans Book" panose="020B0503050000020004" pitchFamily="34" charset="0"/>
                </a:rPr>
                <a:t> </a:t>
              </a:r>
              <a:r>
                <a:rPr lang="de-DE" sz="2400" dirty="0" err="1">
                  <a:latin typeface="Fira Sans Book" panose="020B0503050000020004" pitchFamily="34" charset="0"/>
                </a:rPr>
                <a:t>destination</a:t>
              </a:r>
              <a:endParaRPr lang="de-DE" sz="2400" dirty="0">
                <a:latin typeface="Fira Sans Book" panose="020B0503050000020004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E14B389-D195-B044-B1CC-4A3492D51668}"/>
              </a:ext>
            </a:extLst>
          </p:cNvPr>
          <p:cNvSpPr/>
          <p:nvPr/>
        </p:nvSpPr>
        <p:spPr>
          <a:xfrm rot="16200000">
            <a:off x="103355" y="4981572"/>
            <a:ext cx="2043378" cy="68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err="1">
                <a:latin typeface="Fira Sans Book" panose="020B0503050000020004" pitchFamily="34" charset="0"/>
              </a:rPr>
              <a:t>Issues</a:t>
            </a:r>
            <a:endParaRPr lang="de-DE" sz="3200" dirty="0">
              <a:latin typeface="Fira Sans Book" panose="020B05030500000200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46190D-9FB1-8641-94F0-07F036DB962A}"/>
              </a:ext>
            </a:extLst>
          </p:cNvPr>
          <p:cNvSpPr/>
          <p:nvPr/>
        </p:nvSpPr>
        <p:spPr>
          <a:xfrm>
            <a:off x="1642533" y="4303355"/>
            <a:ext cx="10079911" cy="2043378"/>
          </a:xfrm>
          <a:prstGeom prst="rect">
            <a:avLst/>
          </a:prstGeom>
          <a:solidFill>
            <a:srgbClr val="F8FA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r>
              <a:rPr lang="de-DE" sz="2400" dirty="0">
                <a:latin typeface="Fira Sans Book" panose="020B0503050000020004" pitchFamily="34" charset="0"/>
              </a:rPr>
              <a:t>☐ </a:t>
            </a:r>
            <a:r>
              <a:rPr lang="de-DE" sz="2400" dirty="0" err="1">
                <a:latin typeface="Fira Sans Book" panose="020B0503050000020004" pitchFamily="34" charset="0"/>
              </a:rPr>
              <a:t>Overfull</a:t>
            </a:r>
            <a:r>
              <a:rPr lang="de-DE" sz="2400" dirty="0">
                <a:latin typeface="Fira Sans Book" panose="020B0503050000020004" pitchFamily="34" charset="0"/>
              </a:rPr>
              <a:t> on- </a:t>
            </a:r>
            <a:r>
              <a:rPr lang="de-DE" sz="2400" dirty="0" err="1">
                <a:latin typeface="Fira Sans Book" panose="020B0503050000020004" pitchFamily="34" charset="0"/>
              </a:rPr>
              <a:t>and</a:t>
            </a:r>
            <a:r>
              <a:rPr lang="de-DE" sz="2400" dirty="0">
                <a:latin typeface="Fira Sans Book" panose="020B0503050000020004" pitchFamily="34" charset="0"/>
              </a:rPr>
              <a:t> off-street </a:t>
            </a:r>
            <a:r>
              <a:rPr lang="de-DE" sz="2400" dirty="0" err="1">
                <a:latin typeface="Fira Sans Book" panose="020B0503050000020004" pitchFamily="34" charset="0"/>
              </a:rPr>
              <a:t>parking</a:t>
            </a:r>
            <a:endParaRPr lang="de-DE" sz="2400" dirty="0">
              <a:latin typeface="Fira Sans Book" panose="020B0503050000020004" pitchFamily="34" charset="0"/>
            </a:endParaRPr>
          </a:p>
          <a:p>
            <a:r>
              <a:rPr lang="de-DE" sz="2400" dirty="0">
                <a:latin typeface="Fira Sans Book" panose="020B0503050000020004" pitchFamily="34" charset="0"/>
              </a:rPr>
              <a:t>☐ Providing </a:t>
            </a:r>
            <a:r>
              <a:rPr lang="de-DE" sz="2400" dirty="0" err="1">
                <a:latin typeface="Fira Sans Book" panose="020B0503050000020004" pitchFamily="34" charset="0"/>
              </a:rPr>
              <a:t>sufficient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charging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ports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is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highly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challenging</a:t>
            </a:r>
            <a:endParaRPr lang="de-DE" sz="2400" dirty="0">
              <a:latin typeface="Fira Sans Book" panose="020B0503050000020004" pitchFamily="34" charset="0"/>
            </a:endParaRPr>
          </a:p>
          <a:p>
            <a:r>
              <a:rPr lang="de-DE" sz="2400" dirty="0">
                <a:latin typeface="Fira Sans Book" panose="020B0503050000020004" pitchFamily="34" charset="0"/>
              </a:rPr>
              <a:t>☐ Major </a:t>
            </a:r>
            <a:r>
              <a:rPr lang="de-DE" sz="2400" dirty="0" err="1">
                <a:latin typeface="Fira Sans Book" panose="020B0503050000020004" pitchFamily="34" charset="0"/>
              </a:rPr>
              <a:t>parts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of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traffic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volume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are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caused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by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people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searching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for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free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spots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55E4A7F-73A7-CC43-8D21-4A86210E7680}"/>
              </a:ext>
            </a:extLst>
          </p:cNvPr>
          <p:cNvGrpSpPr/>
          <p:nvPr/>
        </p:nvGrpSpPr>
        <p:grpSpPr>
          <a:xfrm>
            <a:off x="1282870" y="1937898"/>
            <a:ext cx="3069727" cy="2102472"/>
            <a:chOff x="1116416" y="2469847"/>
            <a:chExt cx="3069727" cy="2102472"/>
          </a:xfrm>
        </p:grpSpPr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58DE795D-F57F-7644-84F5-924FD6DE3E83}"/>
                </a:ext>
              </a:extLst>
            </p:cNvPr>
            <p:cNvSpPr/>
            <p:nvPr/>
          </p:nvSpPr>
          <p:spPr>
            <a:xfrm rot="11071786" flipH="1" flipV="1">
              <a:off x="1142969" y="2469847"/>
              <a:ext cx="550842" cy="694195"/>
            </a:xfrm>
            <a:prstGeom prst="rtTriangle">
              <a:avLst/>
            </a:prstGeom>
            <a:solidFill>
              <a:srgbClr val="F8FA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2DC5B13-B6B8-5445-B62B-F5035138C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416" y="3037456"/>
              <a:ext cx="3069727" cy="153486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312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0764 C 0.01041 0.00926 0.01484 0.01018 0.02213 0.01342 C 0.02356 0.01412 0.025 0.01458 0.02643 0.01527 C 0.02877 0.01666 0.03086 0.01851 0.03307 0.01921 C 0.03489 0.0199 0.03685 0.02037 0.03867 0.02129 L 0.04856 0.02708 C 0.04961 0.02777 0.05078 0.0287 0.05182 0.02916 C 0.05338 0.02986 0.05481 0.03032 0.05625 0.03101 C 0.05625 0.03101 0.06458 0.03611 0.06614 0.03703 C 0.06731 0.03773 0.06836 0.03842 0.06953 0.03889 L 0.07838 0.04282 C 0.07981 0.04351 0.08125 0.04398 0.08281 0.0449 C 0.08385 0.0456 0.08489 0.04629 0.08606 0.04676 C 0.09336 0.0493 0.10078 0.04953 0.10807 0.05069 C 0.11106 0.05115 0.11406 0.05208 0.11692 0.05277 C 0.12721 0.05208 0.1375 0.05185 0.14778 0.05069 C 0.15013 0.05046 0.15221 0.04953 0.15442 0.04884 C 0.15859 0.04722 0.16132 0.04537 0.16549 0.04282 C 0.16653 0.04213 0.16783 0.04213 0.16875 0.04097 C 0.16992 0.03958 0.17083 0.03796 0.17213 0.03703 C 0.17382 0.03564 0.1806 0.03379 0.18203 0.0331 C 0.18424 0.03194 0.18632 0.02986 0.18867 0.02916 L 0.20195 0.02523 C 0.20377 0.02546 0.21185 0.02592 0.2151 0.02916 C 0.21744 0.03148 0.21927 0.03541 0.22174 0.03703 C 0.23385 0.04421 0.21549 0.03264 0.22838 0.04282 C 0.23047 0.04444 0.23281 0.0456 0.23502 0.04676 L 0.24166 0.05069 C 0.2427 0.05139 0.24375 0.05231 0.24492 0.05277 C 0.26445 0.05856 0.2401 0.05115 0.25703 0.05671 C 0.25924 0.0574 0.26145 0.05787 0.26367 0.05856 C 0.28489 0.06574 0.26627 0.05995 0.28138 0.06458 L 0.32435 0.0625 C 0.32695 0.06226 0.32955 0.06134 0.33203 0.06064 C 0.33502 0.05949 0.34088 0.05671 0.34088 0.05671 C 0.34935 0.01134 0.34375 0.04351 0.34088 -0.075 C 0.34062 -0.08426 0.33932 -0.08565 0.33645 -0.09051 " pathEditMode="relative" ptsTypes="AAAAAAAAAAAAAAAAAAAAAAAAAAAAAAAAAAA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32 -0.09051 C 0.33984 -0.08311 0.34166 -0.07686 0.34622 -0.07292 C 0.34726 -0.07199 0.34843 -0.07153 0.34961 -0.07084 C 0.35325 -0.07153 0.35703 -0.0713 0.36054 -0.07292 C 0.36185 -0.07338 0.36341 -0.07454 0.36393 -0.07686 C 0.36497 -0.08102 0.36458 -0.08588 0.36497 -0.09051 C 0.36458 -0.09908 0.36445 -0.10764 0.36393 -0.11598 C 0.3638 -0.11806 0.36354 -0.12014 0.36276 -0.12176 C 0.36093 -0.12616 0.35833 -0.12963 0.35612 -0.13357 L 0.35286 -0.13959 C 0.35182 -0.14144 0.35104 -0.14445 0.34961 -0.14537 L 0.34622 -0.14746 C 0.33932 -0.14676 0.33216 -0.14699 0.32526 -0.14537 C 0.32395 -0.14514 0.32291 -0.14329 0.322 -0.14144 C 0.32018 -0.13797 0.31901 -0.13357 0.31757 -0.12963 C 0.31471 -0.12223 0.31575 -0.12616 0.31432 -0.11806 C 0.31471 -0.09352 0.31302 -0.07732 0.3164 -0.05718 C 0.31718 -0.05324 0.31744 -0.04885 0.31862 -0.04537 C 0.32018 -0.04144 0.32083 -0.03611 0.32304 -0.03357 L 0.32643 -0.02963 C 0.32708 -0.02778 0.3276 -0.02547 0.32864 -0.02385 C 0.33789 -0.00926 0.3319 -0.01991 0.33854 -0.01389 C 0.33971 -0.01297 0.34062 -0.01111 0.34179 -0.00996 C 0.34323 -0.00903 0.34479 -0.0088 0.34622 -0.00811 C 0.35729 -0.00255 0.34023 -0.01042 0.35403 -0.00417 C 0.35807 -0.00486 0.36211 -0.00463 0.36614 -0.00625 C 0.37031 -0.00764 0.36953 -0.01227 0.37057 -0.01783 C 0.37122 -0.02199 0.37148 -0.02616 0.37278 -0.02963 C 0.37343 -0.03172 0.37435 -0.03334 0.37487 -0.03565 C 0.37591 -0.03936 0.37643 -0.04352 0.37708 -0.04723 C 0.37747 -0.04931 0.3776 -0.05139 0.37825 -0.05324 L 0.38047 -0.05903 C 0.38086 -0.06181 0.38151 -0.06436 0.38151 -0.0669 C 0.38151 -0.0801 0.3819 -0.09329 0.38047 -0.10625 C 0.37994 -0.11088 0.37747 -0.11412 0.37604 -0.11806 C 0.37526 -0.11991 0.37474 -0.12223 0.37382 -0.12385 L 0.36497 -0.13959 C 0.35768 -0.15255 0.36562 -0.14028 0.35833 -0.14746 C 0.35612 -0.14977 0.35429 -0.15371 0.35182 -0.15533 L 0.34518 -0.15903 C 0.33672 -0.15857 0.32825 -0.1588 0.31979 -0.15718 C 0.31263 -0.15579 0.31471 -0.15371 0.30989 -0.14931 C 0.30885 -0.14838 0.30768 -0.14792 0.30651 -0.14746 C 0.30547 -0.14537 0.30403 -0.14375 0.30325 -0.14144 C 0.30182 -0.13774 0.30117 -0.12338 0.30104 -0.12176 C 0.30052 -0.11783 0.29961 -0.11412 0.29882 -0.11019 L 0.29765 -0.10417 C 0.29739 -0.10232 0.29687 -0.10024 0.29661 -0.09838 L 0.29557 -0.09051 C 0.29583 -0.08195 0.2957 -0.07338 0.29661 -0.06505 C 0.29687 -0.06274 0.29817 -0.06111 0.29882 -0.05903 C 0.29935 -0.05718 0.29935 -0.0551 0.29987 -0.05324 C 0.30052 -0.05116 0.30156 -0.04954 0.30208 -0.04723 C 0.3026 -0.04561 0.3026 -0.04329 0.30325 -0.04144 C 0.30455 -0.03727 0.30612 -0.03357 0.30768 -0.02963 L 0.30989 -0.02385 C 0.31054 -0.02176 0.31093 -0.01922 0.31211 -0.01783 L 0.31536 -0.01389 L 0.31979 -0.00232 C 0.32057 -0.00024 0.32109 0.00208 0.322 0.0037 C 0.32265 0.00486 0.32356 0.00625 0.32422 0.00764 C 0.32669 0.01319 0.32565 0.01319 0.32864 0.01736 C 0.33698 0.02939 0.32708 0.01458 0.33515 0.02338 C 0.33606 0.0243 0.33672 0.02592 0.33737 0.02731 " pathEditMode="relative" rAng="0" ptsTypes="AAAAAAAAA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4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74930D-BC47-D747-BD6E-31E6A651F047}"/>
              </a:ext>
            </a:extLst>
          </p:cNvPr>
          <p:cNvSpPr/>
          <p:nvPr/>
        </p:nvSpPr>
        <p:spPr>
          <a:xfrm>
            <a:off x="525162" y="2211858"/>
            <a:ext cx="1272744" cy="4201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ysClr val="windowText" lastClr="000000"/>
                </a:solidFill>
                <a:latin typeface="Fira Sans Book" panose="020B0503050000020004" pitchFamily="34" charset="0"/>
              </a:rPr>
              <a:t>Karl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D73CF-1AF0-BC46-B8B5-B384F59C4E38}"/>
              </a:ext>
            </a:extLst>
          </p:cNvPr>
          <p:cNvGrpSpPr/>
          <p:nvPr/>
        </p:nvGrpSpPr>
        <p:grpSpPr>
          <a:xfrm>
            <a:off x="469556" y="803190"/>
            <a:ext cx="1383956" cy="1383956"/>
            <a:chOff x="2150075" y="1124466"/>
            <a:chExt cx="1383956" cy="13839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175127B-ECA3-E049-BFEC-5D1BE80363E8}"/>
                </a:ext>
              </a:extLst>
            </p:cNvPr>
            <p:cNvSpPr/>
            <p:nvPr/>
          </p:nvSpPr>
          <p:spPr>
            <a:xfrm>
              <a:off x="2150075" y="1124466"/>
              <a:ext cx="1383956" cy="1383956"/>
            </a:xfrm>
            <a:prstGeom prst="ellipse">
              <a:avLst/>
            </a:prstGeom>
            <a:solidFill>
              <a:srgbClr val="EDFFFA">
                <a:alpha val="43137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128A153B-D9C4-EE47-9BEE-B39DC2E42CA5}"/>
                </a:ext>
              </a:extLst>
            </p:cNvPr>
            <p:cNvSpPr/>
            <p:nvPr/>
          </p:nvSpPr>
          <p:spPr>
            <a:xfrm>
              <a:off x="2502243" y="1643449"/>
              <a:ext cx="679621" cy="59312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E86BBAE-AF21-E64D-A8F7-09E13E4C859F}"/>
                </a:ext>
              </a:extLst>
            </p:cNvPr>
            <p:cNvSpPr/>
            <p:nvPr/>
          </p:nvSpPr>
          <p:spPr>
            <a:xfrm>
              <a:off x="2520778" y="1322173"/>
              <a:ext cx="642552" cy="642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Fira Sans Book" panose="020B0503050000020004" pitchFamily="34" charset="0"/>
              </a:endParaRPr>
            </a:p>
          </p:txBody>
        </p:sp>
      </p:grpSp>
      <p:pic>
        <p:nvPicPr>
          <p:cNvPr id="10" name="Grafik 3">
            <a:extLst>
              <a:ext uri="{FF2B5EF4-FFF2-40B4-BE49-F238E27FC236}">
                <a16:creationId xmlns:a16="http://schemas.microsoft.com/office/drawing/2014/main" id="{25517142-B172-764F-8172-5ED02881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48" y="220416"/>
            <a:ext cx="3588680" cy="304377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4F6E6B-4185-944D-979F-DE187FB5B296}"/>
              </a:ext>
            </a:extLst>
          </p:cNvPr>
          <p:cNvCxnSpPr/>
          <p:nvPr/>
        </p:nvCxnSpPr>
        <p:spPr>
          <a:xfrm>
            <a:off x="215153" y="3429000"/>
            <a:ext cx="11564471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DD57F6DC-D606-6548-916D-9DBDC125B949}"/>
              </a:ext>
            </a:extLst>
          </p:cNvPr>
          <p:cNvSpPr/>
          <p:nvPr/>
        </p:nvSpPr>
        <p:spPr>
          <a:xfrm rot="10800000">
            <a:off x="5997388" y="823019"/>
            <a:ext cx="360698" cy="561546"/>
          </a:xfrm>
          <a:custGeom>
            <a:avLst/>
            <a:gdLst>
              <a:gd name="connsiteX0" fmla="*/ 278027 w 556054"/>
              <a:gd name="connsiteY0" fmla="*/ 691829 h 865682"/>
              <a:gd name="connsiteX1" fmla="*/ 370102 w 556054"/>
              <a:gd name="connsiteY1" fmla="*/ 599754 h 865682"/>
              <a:gd name="connsiteX2" fmla="*/ 278027 w 556054"/>
              <a:gd name="connsiteY2" fmla="*/ 507679 h 865682"/>
              <a:gd name="connsiteX3" fmla="*/ 185952 w 556054"/>
              <a:gd name="connsiteY3" fmla="*/ 599754 h 865682"/>
              <a:gd name="connsiteX4" fmla="*/ 278027 w 556054"/>
              <a:gd name="connsiteY4" fmla="*/ 691829 h 865682"/>
              <a:gd name="connsiteX5" fmla="*/ 278027 w 556054"/>
              <a:gd name="connsiteY5" fmla="*/ 865682 h 865682"/>
              <a:gd name="connsiteX6" fmla="*/ 0 w 556054"/>
              <a:gd name="connsiteY6" fmla="*/ 587655 h 865682"/>
              <a:gd name="connsiteX7" fmla="*/ 21849 w 556054"/>
              <a:gd name="connsiteY7" fmla="*/ 479434 h 865682"/>
              <a:gd name="connsiteX8" fmla="*/ 39855 w 556054"/>
              <a:gd name="connsiteY8" fmla="*/ 446260 h 865682"/>
              <a:gd name="connsiteX9" fmla="*/ 39559 w 556054"/>
              <a:gd name="connsiteY9" fmla="*/ 446260 h 865682"/>
              <a:gd name="connsiteX10" fmla="*/ 279197 w 556054"/>
              <a:gd name="connsiteY10" fmla="*/ 0 h 865682"/>
              <a:gd name="connsiteX11" fmla="*/ 518835 w 556054"/>
              <a:gd name="connsiteY11" fmla="*/ 446260 h 865682"/>
              <a:gd name="connsiteX12" fmla="*/ 516199 w 556054"/>
              <a:gd name="connsiteY12" fmla="*/ 446260 h 865682"/>
              <a:gd name="connsiteX13" fmla="*/ 534205 w 556054"/>
              <a:gd name="connsiteY13" fmla="*/ 479434 h 865682"/>
              <a:gd name="connsiteX14" fmla="*/ 556054 w 556054"/>
              <a:gd name="connsiteY14" fmla="*/ 587655 h 865682"/>
              <a:gd name="connsiteX15" fmla="*/ 278027 w 556054"/>
              <a:gd name="connsiteY15" fmla="*/ 865682 h 86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054" h="865682">
                <a:moveTo>
                  <a:pt x="278027" y="691829"/>
                </a:moveTo>
                <a:cubicBezTo>
                  <a:pt x="328879" y="691829"/>
                  <a:pt x="370102" y="650606"/>
                  <a:pt x="370102" y="599754"/>
                </a:cubicBezTo>
                <a:cubicBezTo>
                  <a:pt x="370102" y="548902"/>
                  <a:pt x="328879" y="507679"/>
                  <a:pt x="278027" y="507679"/>
                </a:cubicBezTo>
                <a:cubicBezTo>
                  <a:pt x="227175" y="507679"/>
                  <a:pt x="185952" y="548902"/>
                  <a:pt x="185952" y="599754"/>
                </a:cubicBezTo>
                <a:cubicBezTo>
                  <a:pt x="185952" y="650606"/>
                  <a:pt x="227175" y="691829"/>
                  <a:pt x="278027" y="691829"/>
                </a:cubicBezTo>
                <a:close/>
                <a:moveTo>
                  <a:pt x="278027" y="865682"/>
                </a:moveTo>
                <a:cubicBezTo>
                  <a:pt x="124477" y="865682"/>
                  <a:pt x="0" y="741205"/>
                  <a:pt x="0" y="587655"/>
                </a:cubicBezTo>
                <a:cubicBezTo>
                  <a:pt x="0" y="549268"/>
                  <a:pt x="7780" y="512697"/>
                  <a:pt x="21849" y="479434"/>
                </a:cubicBezTo>
                <a:lnTo>
                  <a:pt x="39855" y="446260"/>
                </a:lnTo>
                <a:lnTo>
                  <a:pt x="39559" y="446260"/>
                </a:lnTo>
                <a:lnTo>
                  <a:pt x="279197" y="0"/>
                </a:lnTo>
                <a:lnTo>
                  <a:pt x="518835" y="446260"/>
                </a:lnTo>
                <a:lnTo>
                  <a:pt x="516199" y="446260"/>
                </a:lnTo>
                <a:lnTo>
                  <a:pt x="534205" y="479434"/>
                </a:lnTo>
                <a:cubicBezTo>
                  <a:pt x="548274" y="512697"/>
                  <a:pt x="556054" y="549268"/>
                  <a:pt x="556054" y="587655"/>
                </a:cubicBezTo>
                <a:cubicBezTo>
                  <a:pt x="556054" y="741205"/>
                  <a:pt x="431577" y="865682"/>
                  <a:pt x="278027" y="86568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09E802-B02A-6C46-A0AD-4A613691C90B}"/>
              </a:ext>
            </a:extLst>
          </p:cNvPr>
          <p:cNvSpPr/>
          <p:nvPr/>
        </p:nvSpPr>
        <p:spPr>
          <a:xfrm>
            <a:off x="8080980" y="277150"/>
            <a:ext cx="3641464" cy="2987040"/>
          </a:xfrm>
          <a:prstGeom prst="rect">
            <a:avLst/>
          </a:prstGeom>
          <a:solidFill>
            <a:srgbClr val="F8FA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167CCA-1F84-4546-9DDC-F57E2FC1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576" y="2613158"/>
            <a:ext cx="542050" cy="5420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5791DA-1456-A44A-98AE-3F2D1FCFBE98}"/>
              </a:ext>
            </a:extLst>
          </p:cNvPr>
          <p:cNvSpPr txBox="1"/>
          <p:nvPr/>
        </p:nvSpPr>
        <p:spPr>
          <a:xfrm>
            <a:off x="8974222" y="2631988"/>
            <a:ext cx="203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ira Sans Book" panose="020B0503050000020004" pitchFamily="34" charset="0"/>
              </a:rPr>
              <a:t>30min</a:t>
            </a:r>
          </a:p>
        </p:txBody>
      </p:sp>
      <p:pic>
        <p:nvPicPr>
          <p:cNvPr id="32" name="Grafik 3">
            <a:extLst>
              <a:ext uri="{FF2B5EF4-FFF2-40B4-BE49-F238E27FC236}">
                <a16:creationId xmlns:a16="http://schemas.microsoft.com/office/drawing/2014/main" id="{C8EFE42E-32D6-B943-8CF6-C360D291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348" y="3603696"/>
            <a:ext cx="3588680" cy="3043774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BA72DDB0-58DE-5C4A-A5FC-6C84C3EE25DF}"/>
              </a:ext>
            </a:extLst>
          </p:cNvPr>
          <p:cNvSpPr/>
          <p:nvPr/>
        </p:nvSpPr>
        <p:spPr>
          <a:xfrm rot="10800000">
            <a:off x="5997388" y="4206299"/>
            <a:ext cx="360698" cy="561546"/>
          </a:xfrm>
          <a:custGeom>
            <a:avLst/>
            <a:gdLst>
              <a:gd name="connsiteX0" fmla="*/ 278027 w 556054"/>
              <a:gd name="connsiteY0" fmla="*/ 691829 h 865682"/>
              <a:gd name="connsiteX1" fmla="*/ 370102 w 556054"/>
              <a:gd name="connsiteY1" fmla="*/ 599754 h 865682"/>
              <a:gd name="connsiteX2" fmla="*/ 278027 w 556054"/>
              <a:gd name="connsiteY2" fmla="*/ 507679 h 865682"/>
              <a:gd name="connsiteX3" fmla="*/ 185952 w 556054"/>
              <a:gd name="connsiteY3" fmla="*/ 599754 h 865682"/>
              <a:gd name="connsiteX4" fmla="*/ 278027 w 556054"/>
              <a:gd name="connsiteY4" fmla="*/ 691829 h 865682"/>
              <a:gd name="connsiteX5" fmla="*/ 278027 w 556054"/>
              <a:gd name="connsiteY5" fmla="*/ 865682 h 865682"/>
              <a:gd name="connsiteX6" fmla="*/ 0 w 556054"/>
              <a:gd name="connsiteY6" fmla="*/ 587655 h 865682"/>
              <a:gd name="connsiteX7" fmla="*/ 21849 w 556054"/>
              <a:gd name="connsiteY7" fmla="*/ 479434 h 865682"/>
              <a:gd name="connsiteX8" fmla="*/ 39855 w 556054"/>
              <a:gd name="connsiteY8" fmla="*/ 446260 h 865682"/>
              <a:gd name="connsiteX9" fmla="*/ 39559 w 556054"/>
              <a:gd name="connsiteY9" fmla="*/ 446260 h 865682"/>
              <a:gd name="connsiteX10" fmla="*/ 279197 w 556054"/>
              <a:gd name="connsiteY10" fmla="*/ 0 h 865682"/>
              <a:gd name="connsiteX11" fmla="*/ 518835 w 556054"/>
              <a:gd name="connsiteY11" fmla="*/ 446260 h 865682"/>
              <a:gd name="connsiteX12" fmla="*/ 516199 w 556054"/>
              <a:gd name="connsiteY12" fmla="*/ 446260 h 865682"/>
              <a:gd name="connsiteX13" fmla="*/ 534205 w 556054"/>
              <a:gd name="connsiteY13" fmla="*/ 479434 h 865682"/>
              <a:gd name="connsiteX14" fmla="*/ 556054 w 556054"/>
              <a:gd name="connsiteY14" fmla="*/ 587655 h 865682"/>
              <a:gd name="connsiteX15" fmla="*/ 278027 w 556054"/>
              <a:gd name="connsiteY15" fmla="*/ 865682 h 86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054" h="865682">
                <a:moveTo>
                  <a:pt x="278027" y="691829"/>
                </a:moveTo>
                <a:cubicBezTo>
                  <a:pt x="328879" y="691829"/>
                  <a:pt x="370102" y="650606"/>
                  <a:pt x="370102" y="599754"/>
                </a:cubicBezTo>
                <a:cubicBezTo>
                  <a:pt x="370102" y="548902"/>
                  <a:pt x="328879" y="507679"/>
                  <a:pt x="278027" y="507679"/>
                </a:cubicBezTo>
                <a:cubicBezTo>
                  <a:pt x="227175" y="507679"/>
                  <a:pt x="185952" y="548902"/>
                  <a:pt x="185952" y="599754"/>
                </a:cubicBezTo>
                <a:cubicBezTo>
                  <a:pt x="185952" y="650606"/>
                  <a:pt x="227175" y="691829"/>
                  <a:pt x="278027" y="691829"/>
                </a:cubicBezTo>
                <a:close/>
                <a:moveTo>
                  <a:pt x="278027" y="865682"/>
                </a:moveTo>
                <a:cubicBezTo>
                  <a:pt x="124477" y="865682"/>
                  <a:pt x="0" y="741205"/>
                  <a:pt x="0" y="587655"/>
                </a:cubicBezTo>
                <a:cubicBezTo>
                  <a:pt x="0" y="549268"/>
                  <a:pt x="7780" y="512697"/>
                  <a:pt x="21849" y="479434"/>
                </a:cubicBezTo>
                <a:lnTo>
                  <a:pt x="39855" y="446260"/>
                </a:lnTo>
                <a:lnTo>
                  <a:pt x="39559" y="446260"/>
                </a:lnTo>
                <a:lnTo>
                  <a:pt x="279197" y="0"/>
                </a:lnTo>
                <a:lnTo>
                  <a:pt x="518835" y="446260"/>
                </a:lnTo>
                <a:lnTo>
                  <a:pt x="516199" y="446260"/>
                </a:lnTo>
                <a:lnTo>
                  <a:pt x="534205" y="479434"/>
                </a:lnTo>
                <a:cubicBezTo>
                  <a:pt x="548274" y="512697"/>
                  <a:pt x="556054" y="549268"/>
                  <a:pt x="556054" y="587655"/>
                </a:cubicBezTo>
                <a:cubicBezTo>
                  <a:pt x="556054" y="741205"/>
                  <a:pt x="431577" y="865682"/>
                  <a:pt x="278027" y="86568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057F77-B345-9743-91DD-C6D533530D8A}"/>
              </a:ext>
            </a:extLst>
          </p:cNvPr>
          <p:cNvSpPr/>
          <p:nvPr/>
        </p:nvSpPr>
        <p:spPr>
          <a:xfrm>
            <a:off x="8080980" y="3660430"/>
            <a:ext cx="3641464" cy="2987040"/>
          </a:xfrm>
          <a:prstGeom prst="rect">
            <a:avLst/>
          </a:prstGeom>
          <a:solidFill>
            <a:srgbClr val="F8FA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897F37-3F6B-664C-B8E9-3BA3BA9F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576" y="5996438"/>
            <a:ext cx="542050" cy="5420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3EA4A3-B1A4-8D45-8BC5-FF1FA4B5C63F}"/>
              </a:ext>
            </a:extLst>
          </p:cNvPr>
          <p:cNvSpPr txBox="1"/>
          <p:nvPr/>
        </p:nvSpPr>
        <p:spPr>
          <a:xfrm>
            <a:off x="8974222" y="6015268"/>
            <a:ext cx="203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ira Sans Book" panose="020B0503050000020004" pitchFamily="34" charset="0"/>
              </a:rPr>
              <a:t>15min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616C866-C491-3F49-B292-E4007A666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76" y="5220191"/>
            <a:ext cx="542050" cy="5420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8EE613-A5BA-8346-810D-15184E187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76" y="4461408"/>
            <a:ext cx="542050" cy="5420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5C98BD-3214-184E-A418-A00DD18F9BE9}"/>
              </a:ext>
            </a:extLst>
          </p:cNvPr>
          <p:cNvSpPr txBox="1"/>
          <p:nvPr/>
        </p:nvSpPr>
        <p:spPr>
          <a:xfrm>
            <a:off x="8974222" y="5220191"/>
            <a:ext cx="25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Fira Sans Book" panose="020B0503050000020004" pitchFamily="34" charset="0"/>
              </a:rPr>
              <a:t>eGO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is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charged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A2BF68-7E9C-5046-AA8A-16F3CB86F4C0}"/>
              </a:ext>
            </a:extLst>
          </p:cNvPr>
          <p:cNvSpPr txBox="1"/>
          <p:nvPr/>
        </p:nvSpPr>
        <p:spPr>
          <a:xfrm>
            <a:off x="8974222" y="4461408"/>
            <a:ext cx="203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Fira Sans Book" panose="020B0503050000020004" pitchFamily="34" charset="0"/>
              </a:rPr>
              <a:t>eGO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is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safe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E96B86B-66D0-7943-BF84-A9708E029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76" y="3737918"/>
            <a:ext cx="542050" cy="5420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B76E721-663B-5C4C-A3E8-2197ED703ADE}"/>
              </a:ext>
            </a:extLst>
          </p:cNvPr>
          <p:cNvSpPr txBox="1"/>
          <p:nvPr/>
        </p:nvSpPr>
        <p:spPr>
          <a:xfrm>
            <a:off x="8974222" y="3737918"/>
            <a:ext cx="25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Fira Sans Book" panose="020B0503050000020004" pitchFamily="34" charset="0"/>
              </a:rPr>
              <a:t>100% </a:t>
            </a:r>
            <a:r>
              <a:rPr lang="de-DE" sz="2400" dirty="0" err="1">
                <a:latin typeface="Fira Sans Book" panose="020B0503050000020004" pitchFamily="34" charset="0"/>
              </a:rPr>
              <a:t>covenient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782A2-E78C-594C-996B-798561181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1" t="14874" r="24091" b="17729"/>
          <a:stretch/>
        </p:blipFill>
        <p:spPr>
          <a:xfrm>
            <a:off x="1468516" y="1742303"/>
            <a:ext cx="1122159" cy="5807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03CFFA3-5DEC-574F-885A-C2A3693D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256576" y="1881437"/>
            <a:ext cx="542050" cy="5420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A8C568-EA4D-E74B-B029-D8D6D1B653C5}"/>
              </a:ext>
            </a:extLst>
          </p:cNvPr>
          <p:cNvSpPr txBox="1"/>
          <p:nvPr/>
        </p:nvSpPr>
        <p:spPr>
          <a:xfrm>
            <a:off x="8974222" y="1881437"/>
            <a:ext cx="251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Fira Sans Book" panose="020B0503050000020004" pitchFamily="34" charset="0"/>
              </a:rPr>
              <a:t>No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charging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port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11AB736-C541-D945-98C1-E3E70429E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256576" y="1147323"/>
            <a:ext cx="542050" cy="5420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21A0E26-4E5D-1740-9C2E-6F1CCF86C404}"/>
              </a:ext>
            </a:extLst>
          </p:cNvPr>
          <p:cNvSpPr txBox="1"/>
          <p:nvPr/>
        </p:nvSpPr>
        <p:spPr>
          <a:xfrm>
            <a:off x="8974222" y="989480"/>
            <a:ext cx="2748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Fira Sans Book" panose="020B0503050000020004" pitchFamily="34" charset="0"/>
              </a:rPr>
              <a:t>Away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from</a:t>
            </a:r>
            <a:r>
              <a:rPr lang="de-DE" sz="2400" dirty="0"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latin typeface="Fira Sans Book" panose="020B0503050000020004" pitchFamily="34" charset="0"/>
              </a:rPr>
              <a:t>destination</a:t>
            </a:r>
            <a:endParaRPr lang="de-DE" sz="2400" dirty="0">
              <a:latin typeface="Fira Sans Book" panose="020B05030500000200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B79FB37-244C-B745-812E-3ECCB2767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91" t="14874" r="24091" b="17729"/>
          <a:stretch/>
        </p:blipFill>
        <p:spPr>
          <a:xfrm>
            <a:off x="2221213" y="5891257"/>
            <a:ext cx="1122159" cy="580767"/>
          </a:xfrm>
          <a:prstGeom prst="rect">
            <a:avLst/>
          </a:prstGeom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62ADD0B4-CF71-A040-AFB8-91B7EF7E8CF8}"/>
              </a:ext>
            </a:extLst>
          </p:cNvPr>
          <p:cNvSpPr/>
          <p:nvPr/>
        </p:nvSpPr>
        <p:spPr>
          <a:xfrm>
            <a:off x="6604910" y="4493518"/>
            <a:ext cx="985922" cy="561547"/>
          </a:xfrm>
          <a:custGeom>
            <a:avLst/>
            <a:gdLst>
              <a:gd name="connsiteX0" fmla="*/ 457200 w 914400"/>
              <a:gd name="connsiteY0" fmla="*/ 0 h 615861"/>
              <a:gd name="connsiteX1" fmla="*/ 914400 w 914400"/>
              <a:gd name="connsiteY1" fmla="*/ 336791 h 615861"/>
              <a:gd name="connsiteX2" fmla="*/ 859737 w 914400"/>
              <a:gd name="connsiteY2" fmla="*/ 336791 h 615861"/>
              <a:gd name="connsiteX3" fmla="*/ 859737 w 914400"/>
              <a:gd name="connsiteY3" fmla="*/ 615861 h 615861"/>
              <a:gd name="connsiteX4" fmla="*/ 733604 w 914400"/>
              <a:gd name="connsiteY4" fmla="*/ 615861 h 615861"/>
              <a:gd name="connsiteX5" fmla="*/ 733604 w 914400"/>
              <a:gd name="connsiteY5" fmla="*/ 336791 h 615861"/>
              <a:gd name="connsiteX6" fmla="*/ 167502 w 914400"/>
              <a:gd name="connsiteY6" fmla="*/ 336791 h 615861"/>
              <a:gd name="connsiteX7" fmla="*/ 167502 w 914400"/>
              <a:gd name="connsiteY7" fmla="*/ 615861 h 615861"/>
              <a:gd name="connsiteX8" fmla="*/ 41369 w 914400"/>
              <a:gd name="connsiteY8" fmla="*/ 615861 h 615861"/>
              <a:gd name="connsiteX9" fmla="*/ 41369 w 914400"/>
              <a:gd name="connsiteY9" fmla="*/ 336791 h 615861"/>
              <a:gd name="connsiteX10" fmla="*/ 0 w 914400"/>
              <a:gd name="connsiteY10" fmla="*/ 336791 h 61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400" h="615861">
                <a:moveTo>
                  <a:pt x="457200" y="0"/>
                </a:moveTo>
                <a:lnTo>
                  <a:pt x="914400" y="336791"/>
                </a:lnTo>
                <a:lnTo>
                  <a:pt x="859737" y="336791"/>
                </a:lnTo>
                <a:lnTo>
                  <a:pt x="859737" y="615861"/>
                </a:lnTo>
                <a:lnTo>
                  <a:pt x="733604" y="615861"/>
                </a:lnTo>
                <a:lnTo>
                  <a:pt x="733604" y="336791"/>
                </a:lnTo>
                <a:lnTo>
                  <a:pt x="167502" y="336791"/>
                </a:lnTo>
                <a:lnTo>
                  <a:pt x="167502" y="615861"/>
                </a:lnTo>
                <a:lnTo>
                  <a:pt x="41369" y="615861"/>
                </a:lnTo>
                <a:lnTo>
                  <a:pt x="41369" y="336791"/>
                </a:lnTo>
                <a:lnTo>
                  <a:pt x="0" y="33679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59 0.01689 C 0.03645 0.02152 0.03958 0.02546 0.04231 0.03032 C 0.05065 0.04514 0.03854 0.02963 0.04856 0.04143 L 0.05351 0.05486 C 0.05429 0.05694 0.05494 0.05949 0.05599 0.06134 C 0.05846 0.06597 0.06158 0.06944 0.06354 0.07476 L 0.07096 0.09467 L 0.07356 0.10139 C 0.07435 0.1037 0.07513 0.10601 0.07604 0.1081 C 0.07721 0.11111 0.07851 0.11389 0.07981 0.11689 C 0.08151 0.12129 0.08268 0.12662 0.08476 0.13032 C 0.08606 0.13264 0.08737 0.13472 0.08854 0.13703 C 0.09075 0.14166 0.09687 0.15879 0.09974 0.15926 L 0.11731 0.16157 C 0.13372 0.15995 0.13528 0.1625 0.14596 0.15694 C 0.1556 0.15208 0.14362 0.1581 0.15351 0.15023 C 0.15586 0.14838 0.15885 0.14861 0.16106 0.14583 C 0.16224 0.14444 0.16341 0.14259 0.16471 0.14143 C 0.16588 0.14051 0.16731 0.14027 0.16849 0.13912 C 0.17109 0.13657 0.17356 0.13333 0.17604 0.13032 L 0.18346 0.12152 C 0.18476 0.1199 0.18606 0.11851 0.18724 0.11689 C 0.19062 0.1125 0.19375 0.10787 0.19726 0.1037 L 0.20468 0.09467 C 0.20599 0.09328 0.20742 0.09213 0.20846 0.09027 C 0.2194 0.07083 0.2056 0.09467 0.21601 0.07916 C 0.21731 0.07731 0.21836 0.07453 0.21979 0.07245 C 0.22213 0.06921 0.22513 0.06736 0.22721 0.06365 L 0.23593 0.04814 C 0.23724 0.04583 0.23828 0.04328 0.23971 0.04143 C 0.24218 0.03842 0.24505 0.03634 0.24726 0.03264 C 0.24974 0.02801 0.25182 0.02268 0.25468 0.01921 C 0.25729 0.0162 0.26015 0.01412 0.26224 0.01041 C 0.26354 0.0081 0.26458 0.00555 0.26601 0.0037 C 0.26744 0.00162 0.26953 0.00139 0.27096 -0.0007 C 0.27422 -0.00533 0.2763 -0.01227 0.27968 -0.01644 C 0.28229 -0.01922 0.28515 -0.02153 0.28724 -0.02524 C 0.28854 -0.02755 0.28958 -0.0301 0.29101 -0.03195 C 0.29336 -0.03519 0.29596 -0.03774 0.29843 -0.04074 L 0.30221 -0.04514 C 0.30351 -0.04676 0.30494 -0.04792 0.30599 -0.04977 C 0.30729 -0.05186 0.30859 -0.05394 0.30976 -0.05625 C 0.31067 -0.05834 0.31119 -0.06111 0.31224 -0.06297 C 0.31328 -0.06482 0.31484 -0.06574 0.31601 -0.06736 C 0.31731 -0.06945 0.31836 -0.07223 0.31979 -0.07408 C 0.32083 -0.07593 0.32226 -0.07686 0.32343 -0.07848 C 0.32487 -0.08056 0.32578 -0.08357 0.32721 -0.08519 C 0.3358 -0.09537 0.32812 -0.08241 0.33229 -0.08959 " pathEditMode="relative" ptsTypes="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71 -0.09399 C 0.34023 -0.0882 0.33919 -0.08125 0.34101 -0.07639 C 0.34218 -0.07315 0.34518 -0.07454 0.34726 -0.07408 C 0.37643 -0.06806 0.34948 -0.07547 0.37356 -0.06968 C 0.37604 -0.06899 0.37851 -0.06806 0.38099 -0.06736 C 0.38398 -0.06667 0.38685 -0.06598 0.38984 -0.06528 C 0.38932 -0.06297 0.38945 -0.06019 0.38854 -0.05857 C 0.38724 -0.05625 0.38515 -0.05579 0.38359 -0.05417 C 0.37682 -0.04723 0.38294 -0.05116 0.37474 -0.04746 C 0.37304 -0.04537 0.37148 -0.04306 0.36979 -0.04074 C 0.36731 -0.03774 0.36224 -0.03195 0.36224 -0.03195 C 0.35833 -0.01088 0.36224 -0.0338 0.35976 0.01689 C 0.3595 0.02245 0.35833 0.02847 0.35599 0.0324 C 0.35377 0.03657 0.34869 0.03981 0.34596 0.0412 C 0.3444 0.04236 0.3427 0.04305 0.34101 0.04351 C 0.33724 0.04444 0.33346 0.0449 0.32981 0.04583 C 0.33307 0.04652 0.33645 0.04699 0.33971 0.04791 C 0.34713 0.05023 0.3526 0.05301 0.35976 0.05463 L 0.37981 0.05902 C 0.38307 0.05833 0.38802 0.0618 0.38984 0.05694 C 0.39192 0.05092 0.3888 0.03588 0.38724 0.02801 C 0.38724 0.02662 0.38528 -0.00834 0.38476 -0.01204 C 0.38437 -0.01459 0.3832 -0.01644 0.38229 -0.01852 C 0.37825 -0.02871 0.37929 -0.02709 0.37356 -0.03426 C 0.37109 -0.03727 0.36601 -0.04306 0.36601 -0.04306 C 0.3664 -0.04607 0.36601 -0.04977 0.36731 -0.05186 C 0.36849 -0.05417 0.37057 -0.05324 0.37226 -0.05417 C 0.37356 -0.05486 0.37474 -0.05556 0.37604 -0.05625 C 0.37942 -0.05556 0.38372 -0.05857 0.38606 -0.05417 C 0.38854 -0.04908 0.38672 -0.04074 0.38724 -0.03426 C 0.38776 -0.0294 0.38867 -0.02199 0.39101 -0.01852 C 0.39205 -0.01713 0.39349 -0.01713 0.39479 -0.01644 C 0.39765 -0.01783 0.40078 -0.01875 0.40351 -0.02084 C 0.40494 -0.02176 0.40612 -0.02361 0.40729 -0.02524 C 0.41028 -0.0301 0.41523 -0.03774 0.41731 -0.04537 C 0.41783 -0.04746 0.4181 -0.04977 0.41862 -0.05186 C 0.41731 -0.05857 0.41783 -0.06019 0.41354 -0.06297 C 0.41028 -0.06505 0.40351 -0.06736 0.40351 -0.06736 C 0.39856 -0.06667 0.39336 -0.0676 0.38854 -0.06528 C 0.38672 -0.06436 0.37838 -0.05255 0.37604 -0.04977 C 0.37487 -0.04815 0.37343 -0.04699 0.37226 -0.04537 C 0.36927 -0.04028 0.36575 -0.03588 0.36354 -0.02963 C 0.36263 -0.02755 0.36198 -0.025 0.36106 -0.02315 C 0.35872 -0.01829 0.35351 -0.00973 0.35351 -0.00973 C 0.35234 -0.00394 0.35039 0.00578 0.34974 0.0125 C 0.34961 0.01389 0.34974 0.01551 0.34974 0.01689 " pathEditMode="relative" ptsTypes="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9 0.00278 C 0.04362 0.00903 0.02826 0.00579 0.08217 0.00278 C 0.08386 0.00255 0.08555 0.00139 0.08724 0.00092 C 0.08933 0.00023 0.09141 -0.00046 0.09336 -0.00093 L 0.09961 -0.00463 C 0.10066 -0.00533 0.1017 -0.00533 0.10261 -0.00648 C 0.10365 -0.00764 0.10456 -0.00926 0.10573 -0.01019 C 0.11146 -0.01458 0.11094 -0.01158 0.11498 -0.01736 C 0.12514 -0.03241 0.11198 -0.01412 0.12019 -0.02847 C 0.12097 -0.02986 0.12214 -0.03079 0.12318 -0.03195 C 0.12461 -0.03565 0.12553 -0.03982 0.12735 -0.04306 C 0.12904 -0.04607 0.13034 -0.04792 0.13139 -0.05208 C 0.1323 -0.05556 0.1323 -0.05995 0.13347 -0.06296 C 0.1349 -0.06667 0.13672 -0.06991 0.13764 -0.07408 C 0.14362 -0.10116 0.13594 -0.06736 0.14167 -0.09051 C 0.14245 -0.09352 0.14297 -0.09653 0.14376 -0.09954 C 0.14441 -0.10208 0.14519 -0.1044 0.14584 -0.10695 C 0.14701 -0.11158 0.14857 -0.12477 0.14883 -0.12708 C 0.14974 -0.13357 0.15027 -0.13658 0.15092 -0.14352 C 0.15131 -0.14769 0.15157 -0.15185 0.15196 -0.15625 C 0.15222 -0.15857 0.15274 -0.16111 0.153 -0.16343 C 0.15495 -0.17894 0.15287 -0.16644 0.15612 -0.18357 C 0.15639 -0.18542 0.15652 -0.1875 0.15717 -0.18912 C 0.15782 -0.19097 0.1586 -0.19259 0.15912 -0.19445 C 0.16003 -0.19815 0.16003 -0.20232 0.1612 -0.20556 C 0.16185 -0.20741 0.16277 -0.20903 0.16329 -0.21088 C 0.16745 -0.2257 0.16094 -0.20833 0.16641 -0.22014 C 0.16706 -0.22176 0.16745 -0.22431 0.16836 -0.2257 C 0.16928 -0.22685 0.17045 -0.22685 0.17149 -0.22732 C 0.17214 -0.22917 0.17266 -0.23148 0.17357 -0.23287 C 0.1754 -0.23588 0.17735 -0.23889 0.17969 -0.24028 C 0.18178 -0.24144 0.18373 -0.24283 0.18581 -0.24375 C 0.18724 -0.24445 0.18868 -0.24491 0.18998 -0.2456 C 0.19206 -0.24676 0.19402 -0.24861 0.1961 -0.24931 L 0.20639 -0.25301 C 0.22136 -0.25232 0.23503 -0.25648 0.24857 -0.24745 C 0.25027 -0.2463 0.25196 -0.24537 0.25365 -0.24375 C 0.25482 -0.24283 0.25573 -0.2412 0.25678 -0.24028 C 0.25808 -0.23889 0.25951 -0.23796 0.26081 -0.23658 C 0.26198 -0.23542 0.2629 -0.23403 0.26394 -0.23287 C 0.26771 -0.22894 0.26889 -0.22963 0.27214 -0.22384 C 0.27305 -0.22222 0.27344 -0.21991 0.27422 -0.21829 C 0.27579 -0.21505 0.278 -0.21273 0.2793 -0.20926 C 0.28008 -0.20741 0.28178 -0.20579 0.28139 -0.2037 C 0.28112 -0.20185 0.2793 -0.2037 0.27826 -0.2037 " pathEditMode="relative" ptsTypes="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422 -0.20185 C 0.27461 -0.19074 0.27448 -0.17847 0.27618 -0.16736 C 0.27683 -0.16366 0.27761 -0.15995 0.27826 -0.15625 C 0.27865 -0.1544 0.27865 -0.15255 0.2793 -0.15093 C 0.28347 -0.13982 0.27891 -0.15023 0.28438 -0.14167 C 0.2862 -0.13889 0.2879 -0.13565 0.28959 -0.13264 C 0.29063 -0.13079 0.29141 -0.12847 0.29271 -0.12708 C 0.29362 -0.12593 0.2948 -0.125 0.29571 -0.12338 C 0.29688 -0.12176 0.29766 -0.11945 0.29883 -0.11806 C 0.29974 -0.1169 0.30092 -0.11713 0.30196 -0.1162 C 0.303 -0.11528 0.30391 -0.11343 0.30495 -0.1125 C 0.3099 -0.10857 0.31211 -0.10857 0.31732 -0.10695 C 0.32175 -0.10764 0.32644 -0.10671 0.3306 -0.1088 C 0.33165 -0.10949 0.33112 -0.11273 0.33165 -0.11435 C 0.33256 -0.11644 0.33386 -0.11783 0.33477 -0.11991 C 0.33555 -0.12153 0.33607 -0.12361 0.33685 -0.12523 C 0.33777 -0.12778 0.33894 -0.13009 0.33985 -0.13264 C 0.34024 -0.13449 0.3405 -0.13634 0.34089 -0.1382 C 0.34154 -0.14005 0.34258 -0.14144 0.34297 -0.14352 C 0.34402 -0.14838 0.34415 -0.15347 0.34506 -0.1581 C 0.34623 -0.16412 0.34714 -0.16366 0.34506 -0.16366 " pathEditMode="relative" ptsTypes="AAAAAAAAAAAAAAAAAAA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F692C-5B1A-4464-9979-639EDA69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1C228A-2855-480D-B126-86FE43839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/>
          <a:lstStyle/>
          <a:p>
            <a:r>
              <a:rPr lang="de-DE" dirty="0" err="1"/>
              <a:t>eGO</a:t>
            </a:r>
            <a:r>
              <a:rPr lang="de-DE" dirty="0"/>
              <a:t> </a:t>
            </a:r>
            <a:r>
              <a:rPr lang="de-DE" dirty="0" err="1"/>
              <a:t>Moover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mobile 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spot</a:t>
            </a:r>
            <a:endParaRPr lang="de-DE" dirty="0"/>
          </a:p>
          <a:p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Mobility Hub</a:t>
            </a:r>
          </a:p>
          <a:p>
            <a:r>
              <a:rPr lang="en-US" dirty="0" err="1"/>
              <a:t>Drasticly</a:t>
            </a:r>
            <a:r>
              <a:rPr lang="de-DE" dirty="0"/>
              <a:t> </a:t>
            </a:r>
            <a:r>
              <a:rPr lang="de-DE" dirty="0" err="1"/>
              <a:t>simplifing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home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055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D589F-99D7-2A42-9099-60474BAD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77" y="-93357"/>
            <a:ext cx="12350262" cy="70447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B00E765-656B-584A-A274-0FCAF1FBC09D}"/>
              </a:ext>
            </a:extLst>
          </p:cNvPr>
          <p:cNvGrpSpPr/>
          <p:nvPr/>
        </p:nvGrpSpPr>
        <p:grpSpPr>
          <a:xfrm>
            <a:off x="1229954" y="4967881"/>
            <a:ext cx="5913678" cy="878553"/>
            <a:chOff x="1594952" y="4231660"/>
            <a:chExt cx="8599926" cy="12776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EF7146-C7D0-FF4F-8CB9-55851DCD1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28" t="38482" r="22928" b="39811"/>
            <a:stretch/>
          </p:blipFill>
          <p:spPr>
            <a:xfrm>
              <a:off x="1594952" y="4231660"/>
              <a:ext cx="5781818" cy="127763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2AC037-1A8F-FB40-9CBA-CB8A0020ABCC}"/>
                </a:ext>
              </a:extLst>
            </p:cNvPr>
            <p:cNvCxnSpPr>
              <a:cxnSpLocks/>
            </p:cNvCxnSpPr>
            <p:nvPr/>
          </p:nvCxnSpPr>
          <p:spPr>
            <a:xfrm>
              <a:off x="7235687" y="4432852"/>
              <a:ext cx="2959191" cy="807888"/>
            </a:xfrm>
            <a:prstGeom prst="line">
              <a:avLst/>
            </a:prstGeom>
            <a:ln w="28575">
              <a:solidFill>
                <a:srgbClr val="3095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8484E49-9679-AB4C-B47D-487380611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1" t="14874" r="24091" b="17729"/>
          <a:stretch/>
        </p:blipFill>
        <p:spPr>
          <a:xfrm flipH="1">
            <a:off x="12290974" y="3817666"/>
            <a:ext cx="3580785" cy="1853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FFF35B-D991-0A4D-9A9D-C07614B04133}"/>
              </a:ext>
            </a:extLst>
          </p:cNvPr>
          <p:cNvSpPr/>
          <p:nvPr/>
        </p:nvSpPr>
        <p:spPr>
          <a:xfrm>
            <a:off x="-296562" y="-93357"/>
            <a:ext cx="12603892" cy="1857970"/>
          </a:xfrm>
          <a:prstGeom prst="rect">
            <a:avLst/>
          </a:prstGeom>
          <a:solidFill>
            <a:srgbClr val="0E273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CDF38-33D8-E34B-9FEF-8DEE56A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does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physically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147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0.01736 C -0.07565 0.03287 -0.00182 0.01782 -0.15625 0.02801 C -0.1681 0.02893 -0.18021 0.03171 -0.19206 0.03333 L -0.23412 0.03865 C -0.24505 0.04027 -0.25599 0.04259 -0.26706 0.04398 L -0.35703 0.05486 C -0.39037 0.0537 -0.48334 0.0625 -0.54011 0.04398 C -0.54414 0.04282 -0.54805 0.04027 -0.55209 0.03865 C -0.56198 0.03495 -0.5724 0.03379 -0.58203 0.02801 C -0.58503 0.02639 -0.58802 0.0243 -0.59102 0.02268 C -0.59896 0.01898 -0.60729 0.01666 -0.61511 0.01203 C -0.6211 0.00856 -0.62696 0.00416 -0.63307 0.00139 C -0.63711 -0.00047 -0.64115 -0.00186 -0.64505 -0.00394 C -0.64805 -0.00556 -0.65104 -0.00787 -0.65404 -0.00926 C -0.66198 -0.0132 -0.67018 -0.01528 -0.678 -0.01991 C -0.68412 -0.02361 -0.68998 -0.02801 -0.6961 -0.03056 C -0.75482 -0.05672 -0.69349 -0.03033 -0.73503 -0.04676 C -0.73906 -0.04815 -0.74297 -0.05047 -0.74701 -0.05209 C -0.753 -0.05417 -0.75912 -0.0551 -0.76511 -0.05741 C -0.7681 -0.05857 -0.77097 -0.06181 -0.77409 -0.06273 C -0.78998 -0.06713 -0.80612 -0.06922 -0.82201 -0.07338 L -0.8431 -0.07871 C -0.88946 -0.07315 -0.8987 -0.09236 -0.88503 -0.06806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45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0322-0B07-4B40-8A99-28E850DE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What‘s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benefit</a:t>
            </a:r>
            <a:r>
              <a:rPr lang="de-DE" b="1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DE3C2-909E-CF45-8E81-31A1B16EE3C8}"/>
              </a:ext>
            </a:extLst>
          </p:cNvPr>
          <p:cNvSpPr/>
          <p:nvPr/>
        </p:nvSpPr>
        <p:spPr>
          <a:xfrm>
            <a:off x="912041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9667B-8527-704B-A041-C44E6F98DC40}"/>
              </a:ext>
            </a:extLst>
          </p:cNvPr>
          <p:cNvSpPr/>
          <p:nvPr/>
        </p:nvSpPr>
        <p:spPr>
          <a:xfrm>
            <a:off x="4923747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851ED-B412-864B-AA0B-C144F86A0FC0}"/>
              </a:ext>
            </a:extLst>
          </p:cNvPr>
          <p:cNvSpPr/>
          <p:nvPr/>
        </p:nvSpPr>
        <p:spPr>
          <a:xfrm>
            <a:off x="8935453" y="1832353"/>
            <a:ext cx="2418347" cy="46605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Fira Sans Book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FA7878-B765-EA46-9838-898BDEDCC262}"/>
              </a:ext>
            </a:extLst>
          </p:cNvPr>
          <p:cNvSpPr txBox="1"/>
          <p:nvPr/>
        </p:nvSpPr>
        <p:spPr>
          <a:xfrm>
            <a:off x="5100034" y="3979572"/>
            <a:ext cx="209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Your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car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is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always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fully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charged</a:t>
            </a:r>
            <a:endParaRPr lang="de-DE" sz="2400" dirty="0">
              <a:solidFill>
                <a:schemeClr val="bg1"/>
              </a:solidFill>
              <a:latin typeface="Fira Sans Book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7FEC1-61C8-F54A-BC61-0D1FCAF479A5}"/>
              </a:ext>
            </a:extLst>
          </p:cNvPr>
          <p:cNvSpPr txBox="1"/>
          <p:nvPr/>
        </p:nvSpPr>
        <p:spPr>
          <a:xfrm>
            <a:off x="1071584" y="3979572"/>
            <a:ext cx="209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b="0" dirty="0" err="1">
                <a:latin typeface="Fira Sans Book" panose="020B0503050000020004" pitchFamily="34" charset="0"/>
              </a:rPr>
              <a:t>Your</a:t>
            </a:r>
            <a:r>
              <a:rPr lang="de-DE" b="0" dirty="0">
                <a:latin typeface="Fira Sans Book" panose="020B0503050000020004" pitchFamily="34" charset="0"/>
              </a:rPr>
              <a:t> </a:t>
            </a:r>
            <a:r>
              <a:rPr lang="de-DE" b="0" dirty="0" err="1">
                <a:latin typeface="Fira Sans Book" panose="020B0503050000020004" pitchFamily="34" charset="0"/>
              </a:rPr>
              <a:t>car</a:t>
            </a:r>
            <a:r>
              <a:rPr lang="de-DE" b="0" dirty="0">
                <a:latin typeface="Fira Sans Book" panose="020B0503050000020004" pitchFamily="34" charset="0"/>
              </a:rPr>
              <a:t> </a:t>
            </a:r>
            <a:r>
              <a:rPr lang="de-DE" b="0" dirty="0" err="1">
                <a:latin typeface="Fira Sans Book" panose="020B0503050000020004" pitchFamily="34" charset="0"/>
              </a:rPr>
              <a:t>is</a:t>
            </a:r>
            <a:r>
              <a:rPr lang="de-DE" b="0" dirty="0">
                <a:latin typeface="Fira Sans Book" panose="020B0503050000020004" pitchFamily="34" charset="0"/>
              </a:rPr>
              <a:t> </a:t>
            </a:r>
            <a:r>
              <a:rPr lang="de-DE" b="0" dirty="0" err="1">
                <a:latin typeface="Fira Sans Book" panose="020B0503050000020004" pitchFamily="34" charset="0"/>
              </a:rPr>
              <a:t>safely</a:t>
            </a:r>
            <a:r>
              <a:rPr lang="de-DE" b="0" dirty="0">
                <a:latin typeface="Fira Sans Book" panose="020B0503050000020004" pitchFamily="34" charset="0"/>
              </a:rPr>
              <a:t> </a:t>
            </a:r>
            <a:r>
              <a:rPr lang="de-DE" b="0" dirty="0" err="1">
                <a:latin typeface="Fira Sans Book" panose="020B0503050000020004" pitchFamily="34" charset="0"/>
              </a:rPr>
              <a:t>parked</a:t>
            </a:r>
            <a:endParaRPr lang="de-DE" b="0" dirty="0">
              <a:latin typeface="Fira Sans Book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EB11E-4053-5145-B6B2-DB046B1D4720}"/>
              </a:ext>
            </a:extLst>
          </p:cNvPr>
          <p:cNvSpPr txBox="1"/>
          <p:nvPr/>
        </p:nvSpPr>
        <p:spPr>
          <a:xfrm>
            <a:off x="9094997" y="3997867"/>
            <a:ext cx="20992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Use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individual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mobility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as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it‘s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meant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to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be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. Even in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big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Fira Sans Book" panose="020B0503050000020004" pitchFamily="34" charset="0"/>
              </a:rPr>
              <a:t>cities</a:t>
            </a:r>
            <a:r>
              <a:rPr lang="de-DE" sz="2400" dirty="0">
                <a:solidFill>
                  <a:schemeClr val="bg1"/>
                </a:solidFill>
                <a:latin typeface="Fira Sans Book" panose="020B0503050000020004" pitchFamily="34" charset="0"/>
              </a:rPr>
              <a:t>.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730926B5-243A-BA42-999A-084C92A7B4D3}"/>
              </a:ext>
            </a:extLst>
          </p:cNvPr>
          <p:cNvSpPr/>
          <p:nvPr/>
        </p:nvSpPr>
        <p:spPr>
          <a:xfrm>
            <a:off x="1628523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0E4AD-118D-8E42-A71E-96326FA3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50" y="2262161"/>
            <a:ext cx="950372" cy="880678"/>
          </a:xfrm>
          <a:prstGeom prst="rect">
            <a:avLst/>
          </a:prstGeom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29B4CF4D-638B-4B40-AAC9-6856B7334387}"/>
              </a:ext>
            </a:extLst>
          </p:cNvPr>
          <p:cNvSpPr/>
          <p:nvPr/>
        </p:nvSpPr>
        <p:spPr>
          <a:xfrm>
            <a:off x="5603311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574D9C-6688-F440-AAAE-45F5B164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38" y="2262161"/>
            <a:ext cx="950372" cy="88067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6C02FA9E-0A14-A84C-BB67-9F4FE6672B20}"/>
              </a:ext>
            </a:extLst>
          </p:cNvPr>
          <p:cNvSpPr/>
          <p:nvPr/>
        </p:nvSpPr>
        <p:spPr>
          <a:xfrm>
            <a:off x="9701177" y="2455333"/>
            <a:ext cx="985378" cy="901260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Fira Sans Book" panose="020B05030500000200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0E23D2-ACB4-C64D-96C9-572EBEFC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004" y="2262161"/>
            <a:ext cx="950372" cy="8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282</Words>
  <Application>Microsoft Macintosh PowerPoint</Application>
  <PresentationFormat>Widescreen</PresentationFormat>
  <Paragraphs>71</Paragraphs>
  <Slides>14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Fira Sans Book</vt:lpstr>
      <vt:lpstr>Fira Sans Light</vt:lpstr>
      <vt:lpstr>Office Theme</vt:lpstr>
      <vt:lpstr>e.GO Parking Buddy Simplify the hassle of parking</vt:lpstr>
      <vt:lpstr>eGO solution - Mobility Hubs </vt:lpstr>
      <vt:lpstr>How much time do YOU spend parking?</vt:lpstr>
      <vt:lpstr>How much time do YOU spend parking?</vt:lpstr>
      <vt:lpstr>PowerPoint Presentation</vt:lpstr>
      <vt:lpstr>PowerPoint Presentation</vt:lpstr>
      <vt:lpstr>Our Idea</vt:lpstr>
      <vt:lpstr>How does is work physically?</vt:lpstr>
      <vt:lpstr>What‘s your benefit?</vt:lpstr>
      <vt:lpstr>What‘s eGO‘s benefit?</vt:lpstr>
      <vt:lpstr>Technology Stack</vt:lpstr>
      <vt:lpstr>Webapp &amp; Control Center</vt:lpstr>
      <vt:lpstr>What‘s next?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Fink</dc:creator>
  <cp:lastModifiedBy>Felix Fink</cp:lastModifiedBy>
  <cp:revision>110</cp:revision>
  <dcterms:created xsi:type="dcterms:W3CDTF">2018-05-05T00:55:29Z</dcterms:created>
  <dcterms:modified xsi:type="dcterms:W3CDTF">2019-05-24T14:22:08Z</dcterms:modified>
</cp:coreProperties>
</file>